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7"/>
  </p:notesMasterIdLst>
  <p:handoutMasterIdLst>
    <p:handoutMasterId r:id="rId28"/>
  </p:handoutMasterIdLst>
  <p:sldIdLst>
    <p:sldId id="270" r:id="rId2"/>
    <p:sldId id="287" r:id="rId3"/>
    <p:sldId id="294" r:id="rId4"/>
    <p:sldId id="285" r:id="rId5"/>
    <p:sldId id="275" r:id="rId6"/>
    <p:sldId id="295" r:id="rId7"/>
    <p:sldId id="271" r:id="rId8"/>
    <p:sldId id="286" r:id="rId9"/>
    <p:sldId id="272" r:id="rId10"/>
    <p:sldId id="288" r:id="rId11"/>
    <p:sldId id="273" r:id="rId12"/>
    <p:sldId id="289" r:id="rId13"/>
    <p:sldId id="274" r:id="rId14"/>
    <p:sldId id="290" r:id="rId15"/>
    <p:sldId id="297" r:id="rId16"/>
    <p:sldId id="276" r:id="rId17"/>
    <p:sldId id="291" r:id="rId18"/>
    <p:sldId id="277" r:id="rId19"/>
    <p:sldId id="278" r:id="rId20"/>
    <p:sldId id="292" r:id="rId21"/>
    <p:sldId id="279" r:id="rId22"/>
    <p:sldId id="280" r:id="rId23"/>
    <p:sldId id="281" r:id="rId24"/>
    <p:sldId id="284" r:id="rId25"/>
    <p:sldId id="293" r:id="rId2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gray" frameSlides="1"/>
  <p:clrMru>
    <a:srgbClr val="FFFFCC"/>
    <a:srgbClr val="FFFF99"/>
    <a:srgbClr val="CC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854" autoAdjust="0"/>
    <p:restoredTop sz="94663"/>
  </p:normalViewPr>
  <p:slideViewPr>
    <p:cSldViewPr snapToObjects="1" showGuides="1">
      <p:cViewPr>
        <p:scale>
          <a:sx n="86" d="100"/>
          <a:sy n="86" d="100"/>
        </p:scale>
        <p:origin x="-2106" y="-564"/>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5C76A8-E1B3-2B42-9C13-BCA2A321FE07}" type="datetimeFigureOut">
              <a:rPr lang="en-US" smtClean="0"/>
              <a:pPr/>
              <a:t>8/26/2020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2487145-BD63-DB43-AACC-F89AF5944890}" type="slidenum">
              <a:rPr lang="en-US" smtClean="0"/>
              <a:pPr/>
              <a:t>‹#›</a:t>
            </a:fld>
            <a:endParaRPr lang="en-US" dirty="0"/>
          </a:p>
        </p:txBody>
      </p:sp>
    </p:spTree>
    <p:extLst>
      <p:ext uri="{BB962C8B-B14F-4D97-AF65-F5344CB8AC3E}">
        <p14:creationId xmlns:p14="http://schemas.microsoft.com/office/powerpoint/2010/main" val="23364410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7CEF19-80AA-9B48-B244-E29DCA7DA366}" type="datetimeFigureOut">
              <a:rPr lang="en-US" smtClean="0"/>
              <a:pPr/>
              <a:t>8/26/2020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E5B400-58E4-244C-9F10-7FFF19B3181A}" type="slidenum">
              <a:rPr lang="en-US" smtClean="0"/>
              <a:pPr/>
              <a:t>‹#›</a:t>
            </a:fld>
            <a:endParaRPr lang="en-US" dirty="0"/>
          </a:p>
        </p:txBody>
      </p:sp>
    </p:spTree>
    <p:extLst>
      <p:ext uri="{BB962C8B-B14F-4D97-AF65-F5344CB8AC3E}">
        <p14:creationId xmlns:p14="http://schemas.microsoft.com/office/powerpoint/2010/main" val="206457453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A330FB9-DD43-C94C-A2A0-8AC9FF9B6508}" type="datetime1">
              <a:rPr lang="en-US" smtClean="0"/>
              <a:t>8/26/2020</a:t>
            </a:fld>
            <a:endParaRPr lang="en-US" dirty="0"/>
          </a:p>
        </p:txBody>
      </p:sp>
      <p:sp>
        <p:nvSpPr>
          <p:cNvPr id="5" name="Footer Placeholder 4"/>
          <p:cNvSpPr>
            <a:spLocks noGrp="1"/>
          </p:cNvSpPr>
          <p:nvPr>
            <p:ph type="ftr" sz="quarter" idx="11"/>
          </p:nvPr>
        </p:nvSpPr>
        <p:spPr/>
        <p:txBody>
          <a:bodyPr/>
          <a:lstStyle/>
          <a:p>
            <a:r>
              <a:rPr lang="en-US" dirty="0"/>
              <a:t>Copyright 2020 Carol Sanford Institute.  All rights reserved.</a:t>
            </a:r>
          </a:p>
        </p:txBody>
      </p:sp>
      <p:sp>
        <p:nvSpPr>
          <p:cNvPr id="6" name="Slide Number Placeholder 5"/>
          <p:cNvSpPr>
            <a:spLocks noGrp="1"/>
          </p:cNvSpPr>
          <p:nvPr>
            <p:ph type="sldNum" sz="quarter" idx="12"/>
          </p:nvPr>
        </p:nvSpPr>
        <p:spPr/>
        <p:txBody>
          <a:bodyPr/>
          <a:lstStyle/>
          <a:p>
            <a:fld id="{FD918CCA-6CD0-804F-8D67-D792168D7B6F}" type="slidenum">
              <a:rPr lang="en-US" smtClean="0"/>
              <a:pPr/>
              <a:t>‹#›</a:t>
            </a:fld>
            <a:endParaRPr lang="en-US" dirty="0"/>
          </a:p>
        </p:txBody>
      </p:sp>
    </p:spTree>
    <p:extLst>
      <p:ext uri="{BB962C8B-B14F-4D97-AF65-F5344CB8AC3E}">
        <p14:creationId xmlns:p14="http://schemas.microsoft.com/office/powerpoint/2010/main" val="1566467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880CD1-B8B4-C94C-9980-A2181C8123DD}" type="datetime1">
              <a:rPr lang="en-US" smtClean="0"/>
              <a:t>8/26/2020</a:t>
            </a:fld>
            <a:endParaRPr lang="en-US" dirty="0"/>
          </a:p>
        </p:txBody>
      </p:sp>
      <p:sp>
        <p:nvSpPr>
          <p:cNvPr id="5" name="Footer Placeholder 4"/>
          <p:cNvSpPr>
            <a:spLocks noGrp="1"/>
          </p:cNvSpPr>
          <p:nvPr>
            <p:ph type="ftr" sz="quarter" idx="11"/>
          </p:nvPr>
        </p:nvSpPr>
        <p:spPr/>
        <p:txBody>
          <a:bodyPr/>
          <a:lstStyle/>
          <a:p>
            <a:r>
              <a:rPr lang="en-US" dirty="0"/>
              <a:t>Copyright 2020 Carol Sanford Institute.  All rights reserved.</a:t>
            </a:r>
          </a:p>
        </p:txBody>
      </p:sp>
      <p:sp>
        <p:nvSpPr>
          <p:cNvPr id="6" name="Slide Number Placeholder 5"/>
          <p:cNvSpPr>
            <a:spLocks noGrp="1"/>
          </p:cNvSpPr>
          <p:nvPr>
            <p:ph type="sldNum" sz="quarter" idx="12"/>
          </p:nvPr>
        </p:nvSpPr>
        <p:spPr/>
        <p:txBody>
          <a:bodyPr/>
          <a:lstStyle/>
          <a:p>
            <a:fld id="{FD918CCA-6CD0-804F-8D67-D792168D7B6F}" type="slidenum">
              <a:rPr lang="en-US" smtClean="0"/>
              <a:pPr/>
              <a:t>‹#›</a:t>
            </a:fld>
            <a:endParaRPr lang="en-US" dirty="0"/>
          </a:p>
        </p:txBody>
      </p:sp>
    </p:spTree>
    <p:extLst>
      <p:ext uri="{BB962C8B-B14F-4D97-AF65-F5344CB8AC3E}">
        <p14:creationId xmlns:p14="http://schemas.microsoft.com/office/powerpoint/2010/main" val="2214537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60A77D-A0AA-D743-A7CD-BF0F109B9486}" type="datetime1">
              <a:rPr lang="en-US" smtClean="0"/>
              <a:t>8/26/2020</a:t>
            </a:fld>
            <a:endParaRPr lang="en-US" dirty="0"/>
          </a:p>
        </p:txBody>
      </p:sp>
      <p:sp>
        <p:nvSpPr>
          <p:cNvPr id="5" name="Footer Placeholder 4"/>
          <p:cNvSpPr>
            <a:spLocks noGrp="1"/>
          </p:cNvSpPr>
          <p:nvPr>
            <p:ph type="ftr" sz="quarter" idx="11"/>
          </p:nvPr>
        </p:nvSpPr>
        <p:spPr/>
        <p:txBody>
          <a:bodyPr/>
          <a:lstStyle/>
          <a:p>
            <a:r>
              <a:rPr lang="en-US" dirty="0"/>
              <a:t>Copyright 2020 Carol Sanford Institute.  All rights reserved.</a:t>
            </a:r>
          </a:p>
        </p:txBody>
      </p:sp>
      <p:sp>
        <p:nvSpPr>
          <p:cNvPr id="6" name="Slide Number Placeholder 5"/>
          <p:cNvSpPr>
            <a:spLocks noGrp="1"/>
          </p:cNvSpPr>
          <p:nvPr>
            <p:ph type="sldNum" sz="quarter" idx="12"/>
          </p:nvPr>
        </p:nvSpPr>
        <p:spPr/>
        <p:txBody>
          <a:bodyPr/>
          <a:lstStyle/>
          <a:p>
            <a:fld id="{FD918CCA-6CD0-804F-8D67-D792168D7B6F}" type="slidenum">
              <a:rPr lang="en-US" smtClean="0"/>
              <a:pPr/>
              <a:t>‹#›</a:t>
            </a:fld>
            <a:endParaRPr lang="en-US" dirty="0"/>
          </a:p>
        </p:txBody>
      </p:sp>
    </p:spTree>
    <p:extLst>
      <p:ext uri="{BB962C8B-B14F-4D97-AF65-F5344CB8AC3E}">
        <p14:creationId xmlns:p14="http://schemas.microsoft.com/office/powerpoint/2010/main" val="2901494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194A57-34BD-E247-9F97-F8B71202148F}" type="datetime1">
              <a:rPr lang="en-US" smtClean="0"/>
              <a:t>8/26/2020</a:t>
            </a:fld>
            <a:endParaRPr lang="en-US" dirty="0"/>
          </a:p>
        </p:txBody>
      </p:sp>
      <p:sp>
        <p:nvSpPr>
          <p:cNvPr id="5" name="Footer Placeholder 4"/>
          <p:cNvSpPr>
            <a:spLocks noGrp="1"/>
          </p:cNvSpPr>
          <p:nvPr>
            <p:ph type="ftr" sz="quarter" idx="11"/>
          </p:nvPr>
        </p:nvSpPr>
        <p:spPr/>
        <p:txBody>
          <a:bodyPr/>
          <a:lstStyle/>
          <a:p>
            <a:r>
              <a:rPr lang="en-US" dirty="0"/>
              <a:t>Copyright 2020 Carol Sanford Institute.  All rights reserved.</a:t>
            </a:r>
          </a:p>
        </p:txBody>
      </p:sp>
      <p:sp>
        <p:nvSpPr>
          <p:cNvPr id="6" name="Slide Number Placeholder 5"/>
          <p:cNvSpPr>
            <a:spLocks noGrp="1"/>
          </p:cNvSpPr>
          <p:nvPr>
            <p:ph type="sldNum" sz="quarter" idx="12"/>
          </p:nvPr>
        </p:nvSpPr>
        <p:spPr/>
        <p:txBody>
          <a:bodyPr/>
          <a:lstStyle/>
          <a:p>
            <a:fld id="{FD918CCA-6CD0-804F-8D67-D792168D7B6F}" type="slidenum">
              <a:rPr lang="en-US" smtClean="0"/>
              <a:pPr/>
              <a:t>‹#›</a:t>
            </a:fld>
            <a:endParaRPr lang="en-US" dirty="0"/>
          </a:p>
        </p:txBody>
      </p:sp>
    </p:spTree>
    <p:extLst>
      <p:ext uri="{BB962C8B-B14F-4D97-AF65-F5344CB8AC3E}">
        <p14:creationId xmlns:p14="http://schemas.microsoft.com/office/powerpoint/2010/main" val="527999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0E0D46-C36C-ED45-B6D1-BF690108D28E}" type="datetime1">
              <a:rPr lang="en-US" smtClean="0"/>
              <a:t>8/26/2020</a:t>
            </a:fld>
            <a:endParaRPr lang="en-US" dirty="0"/>
          </a:p>
        </p:txBody>
      </p:sp>
      <p:sp>
        <p:nvSpPr>
          <p:cNvPr id="5" name="Footer Placeholder 4"/>
          <p:cNvSpPr>
            <a:spLocks noGrp="1"/>
          </p:cNvSpPr>
          <p:nvPr>
            <p:ph type="ftr" sz="quarter" idx="11"/>
          </p:nvPr>
        </p:nvSpPr>
        <p:spPr/>
        <p:txBody>
          <a:bodyPr/>
          <a:lstStyle/>
          <a:p>
            <a:r>
              <a:rPr lang="en-US" dirty="0"/>
              <a:t>Copyright 2020 Carol Sanford Institute.  All rights reserved.</a:t>
            </a:r>
          </a:p>
        </p:txBody>
      </p:sp>
      <p:sp>
        <p:nvSpPr>
          <p:cNvPr id="6" name="Slide Number Placeholder 5"/>
          <p:cNvSpPr>
            <a:spLocks noGrp="1"/>
          </p:cNvSpPr>
          <p:nvPr>
            <p:ph type="sldNum" sz="quarter" idx="12"/>
          </p:nvPr>
        </p:nvSpPr>
        <p:spPr/>
        <p:txBody>
          <a:bodyPr/>
          <a:lstStyle/>
          <a:p>
            <a:fld id="{FD918CCA-6CD0-804F-8D67-D792168D7B6F}" type="slidenum">
              <a:rPr lang="en-US" smtClean="0"/>
              <a:pPr/>
              <a:t>‹#›</a:t>
            </a:fld>
            <a:endParaRPr lang="en-US" dirty="0"/>
          </a:p>
        </p:txBody>
      </p:sp>
    </p:spTree>
    <p:extLst>
      <p:ext uri="{BB962C8B-B14F-4D97-AF65-F5344CB8AC3E}">
        <p14:creationId xmlns:p14="http://schemas.microsoft.com/office/powerpoint/2010/main" val="2799622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E25DEC6-F0A0-FC4A-971C-B7CE3A8F83F4}" type="datetime1">
              <a:rPr lang="en-US" smtClean="0"/>
              <a:t>8/26/2020</a:t>
            </a:fld>
            <a:endParaRPr lang="en-US" dirty="0"/>
          </a:p>
        </p:txBody>
      </p:sp>
      <p:sp>
        <p:nvSpPr>
          <p:cNvPr id="6" name="Footer Placeholder 5"/>
          <p:cNvSpPr>
            <a:spLocks noGrp="1"/>
          </p:cNvSpPr>
          <p:nvPr>
            <p:ph type="ftr" sz="quarter" idx="11"/>
          </p:nvPr>
        </p:nvSpPr>
        <p:spPr/>
        <p:txBody>
          <a:bodyPr/>
          <a:lstStyle/>
          <a:p>
            <a:r>
              <a:rPr lang="en-US" dirty="0"/>
              <a:t>Copyright 2020 Carol Sanford Institute.  All rights reserved.</a:t>
            </a:r>
          </a:p>
        </p:txBody>
      </p:sp>
      <p:sp>
        <p:nvSpPr>
          <p:cNvPr id="7" name="Slide Number Placeholder 6"/>
          <p:cNvSpPr>
            <a:spLocks noGrp="1"/>
          </p:cNvSpPr>
          <p:nvPr>
            <p:ph type="sldNum" sz="quarter" idx="12"/>
          </p:nvPr>
        </p:nvSpPr>
        <p:spPr/>
        <p:txBody>
          <a:bodyPr/>
          <a:lstStyle/>
          <a:p>
            <a:fld id="{FD918CCA-6CD0-804F-8D67-D792168D7B6F}" type="slidenum">
              <a:rPr lang="en-US" smtClean="0"/>
              <a:pPr/>
              <a:t>‹#›</a:t>
            </a:fld>
            <a:endParaRPr lang="en-US" dirty="0"/>
          </a:p>
        </p:txBody>
      </p:sp>
    </p:spTree>
    <p:extLst>
      <p:ext uri="{BB962C8B-B14F-4D97-AF65-F5344CB8AC3E}">
        <p14:creationId xmlns:p14="http://schemas.microsoft.com/office/powerpoint/2010/main" val="3902769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D4B1DE3-4671-B644-9A5A-CC815C132740}" type="datetime1">
              <a:rPr lang="en-US" smtClean="0"/>
              <a:t>8/26/2020</a:t>
            </a:fld>
            <a:endParaRPr lang="en-US" dirty="0"/>
          </a:p>
        </p:txBody>
      </p:sp>
      <p:sp>
        <p:nvSpPr>
          <p:cNvPr id="8" name="Footer Placeholder 7"/>
          <p:cNvSpPr>
            <a:spLocks noGrp="1"/>
          </p:cNvSpPr>
          <p:nvPr>
            <p:ph type="ftr" sz="quarter" idx="11"/>
          </p:nvPr>
        </p:nvSpPr>
        <p:spPr/>
        <p:txBody>
          <a:bodyPr/>
          <a:lstStyle/>
          <a:p>
            <a:r>
              <a:rPr lang="en-US" dirty="0"/>
              <a:t>Copyright 2020 Carol Sanford Institute.  All rights reserved.</a:t>
            </a:r>
          </a:p>
        </p:txBody>
      </p:sp>
      <p:sp>
        <p:nvSpPr>
          <p:cNvPr id="9" name="Slide Number Placeholder 8"/>
          <p:cNvSpPr>
            <a:spLocks noGrp="1"/>
          </p:cNvSpPr>
          <p:nvPr>
            <p:ph type="sldNum" sz="quarter" idx="12"/>
          </p:nvPr>
        </p:nvSpPr>
        <p:spPr/>
        <p:txBody>
          <a:bodyPr/>
          <a:lstStyle/>
          <a:p>
            <a:fld id="{FD918CCA-6CD0-804F-8D67-D792168D7B6F}" type="slidenum">
              <a:rPr lang="en-US" smtClean="0"/>
              <a:pPr/>
              <a:t>‹#›</a:t>
            </a:fld>
            <a:endParaRPr lang="en-US" dirty="0"/>
          </a:p>
        </p:txBody>
      </p:sp>
    </p:spTree>
    <p:extLst>
      <p:ext uri="{BB962C8B-B14F-4D97-AF65-F5344CB8AC3E}">
        <p14:creationId xmlns:p14="http://schemas.microsoft.com/office/powerpoint/2010/main" val="2814187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D91C77-85CB-6045-B95B-90E56D33610A}" type="datetime1">
              <a:rPr lang="en-US" smtClean="0"/>
              <a:t>8/26/2020</a:t>
            </a:fld>
            <a:endParaRPr lang="en-US" dirty="0"/>
          </a:p>
        </p:txBody>
      </p:sp>
      <p:sp>
        <p:nvSpPr>
          <p:cNvPr id="4" name="Footer Placeholder 3"/>
          <p:cNvSpPr>
            <a:spLocks noGrp="1"/>
          </p:cNvSpPr>
          <p:nvPr>
            <p:ph type="ftr" sz="quarter" idx="11"/>
          </p:nvPr>
        </p:nvSpPr>
        <p:spPr/>
        <p:txBody>
          <a:bodyPr/>
          <a:lstStyle/>
          <a:p>
            <a:r>
              <a:rPr lang="en-US" dirty="0"/>
              <a:t>Copyright 2020 Carol Sanford Institute.  All rights reserved.</a:t>
            </a:r>
          </a:p>
        </p:txBody>
      </p:sp>
      <p:sp>
        <p:nvSpPr>
          <p:cNvPr id="5" name="Slide Number Placeholder 4"/>
          <p:cNvSpPr>
            <a:spLocks noGrp="1"/>
          </p:cNvSpPr>
          <p:nvPr>
            <p:ph type="sldNum" sz="quarter" idx="12"/>
          </p:nvPr>
        </p:nvSpPr>
        <p:spPr/>
        <p:txBody>
          <a:bodyPr/>
          <a:lstStyle/>
          <a:p>
            <a:fld id="{FD918CCA-6CD0-804F-8D67-D792168D7B6F}" type="slidenum">
              <a:rPr lang="en-US" smtClean="0"/>
              <a:pPr/>
              <a:t>‹#›</a:t>
            </a:fld>
            <a:endParaRPr lang="en-US" dirty="0"/>
          </a:p>
        </p:txBody>
      </p:sp>
    </p:spTree>
    <p:extLst>
      <p:ext uri="{BB962C8B-B14F-4D97-AF65-F5344CB8AC3E}">
        <p14:creationId xmlns:p14="http://schemas.microsoft.com/office/powerpoint/2010/main" val="3179264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F4887D-7DB1-E14D-8E1A-35583189DB59}" type="datetime1">
              <a:rPr lang="en-US" smtClean="0"/>
              <a:t>8/26/2020</a:t>
            </a:fld>
            <a:endParaRPr lang="en-US" dirty="0"/>
          </a:p>
        </p:txBody>
      </p:sp>
      <p:sp>
        <p:nvSpPr>
          <p:cNvPr id="3" name="Footer Placeholder 2"/>
          <p:cNvSpPr>
            <a:spLocks noGrp="1"/>
          </p:cNvSpPr>
          <p:nvPr>
            <p:ph type="ftr" sz="quarter" idx="11"/>
          </p:nvPr>
        </p:nvSpPr>
        <p:spPr/>
        <p:txBody>
          <a:bodyPr/>
          <a:lstStyle/>
          <a:p>
            <a:r>
              <a:rPr lang="en-US" dirty="0"/>
              <a:t>Copyright 2020 Carol Sanford Institute.  All rights reserved.</a:t>
            </a:r>
          </a:p>
        </p:txBody>
      </p:sp>
      <p:sp>
        <p:nvSpPr>
          <p:cNvPr id="4" name="Slide Number Placeholder 3"/>
          <p:cNvSpPr>
            <a:spLocks noGrp="1"/>
          </p:cNvSpPr>
          <p:nvPr>
            <p:ph type="sldNum" sz="quarter" idx="12"/>
          </p:nvPr>
        </p:nvSpPr>
        <p:spPr/>
        <p:txBody>
          <a:bodyPr/>
          <a:lstStyle/>
          <a:p>
            <a:fld id="{FD918CCA-6CD0-804F-8D67-D792168D7B6F}" type="slidenum">
              <a:rPr lang="en-US" smtClean="0"/>
              <a:pPr/>
              <a:t>‹#›</a:t>
            </a:fld>
            <a:endParaRPr lang="en-US" dirty="0"/>
          </a:p>
        </p:txBody>
      </p:sp>
    </p:spTree>
    <p:extLst>
      <p:ext uri="{BB962C8B-B14F-4D97-AF65-F5344CB8AC3E}">
        <p14:creationId xmlns:p14="http://schemas.microsoft.com/office/powerpoint/2010/main" val="1572484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1C74AD-0687-0546-86E1-9B93F9E91085}" type="datetime1">
              <a:rPr lang="en-US" smtClean="0"/>
              <a:t>8/26/2020</a:t>
            </a:fld>
            <a:endParaRPr lang="en-US" dirty="0"/>
          </a:p>
        </p:txBody>
      </p:sp>
      <p:sp>
        <p:nvSpPr>
          <p:cNvPr id="6" name="Footer Placeholder 5"/>
          <p:cNvSpPr>
            <a:spLocks noGrp="1"/>
          </p:cNvSpPr>
          <p:nvPr>
            <p:ph type="ftr" sz="quarter" idx="11"/>
          </p:nvPr>
        </p:nvSpPr>
        <p:spPr/>
        <p:txBody>
          <a:bodyPr/>
          <a:lstStyle/>
          <a:p>
            <a:r>
              <a:rPr lang="en-US" dirty="0"/>
              <a:t>Copyright 2020 Carol Sanford Institute.  All rights reserved.</a:t>
            </a:r>
          </a:p>
        </p:txBody>
      </p:sp>
      <p:sp>
        <p:nvSpPr>
          <p:cNvPr id="7" name="Slide Number Placeholder 6"/>
          <p:cNvSpPr>
            <a:spLocks noGrp="1"/>
          </p:cNvSpPr>
          <p:nvPr>
            <p:ph type="sldNum" sz="quarter" idx="12"/>
          </p:nvPr>
        </p:nvSpPr>
        <p:spPr/>
        <p:txBody>
          <a:bodyPr/>
          <a:lstStyle/>
          <a:p>
            <a:fld id="{FD918CCA-6CD0-804F-8D67-D792168D7B6F}" type="slidenum">
              <a:rPr lang="en-US" smtClean="0"/>
              <a:pPr/>
              <a:t>‹#›</a:t>
            </a:fld>
            <a:endParaRPr lang="en-US" dirty="0"/>
          </a:p>
        </p:txBody>
      </p:sp>
    </p:spTree>
    <p:extLst>
      <p:ext uri="{BB962C8B-B14F-4D97-AF65-F5344CB8AC3E}">
        <p14:creationId xmlns:p14="http://schemas.microsoft.com/office/powerpoint/2010/main" val="472516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EB0C1D-CE17-184F-ADE4-DBDCE43D3E14}" type="datetime1">
              <a:rPr lang="en-US" smtClean="0"/>
              <a:t>8/26/2020</a:t>
            </a:fld>
            <a:endParaRPr lang="en-US" dirty="0"/>
          </a:p>
        </p:txBody>
      </p:sp>
      <p:sp>
        <p:nvSpPr>
          <p:cNvPr id="6" name="Footer Placeholder 5"/>
          <p:cNvSpPr>
            <a:spLocks noGrp="1"/>
          </p:cNvSpPr>
          <p:nvPr>
            <p:ph type="ftr" sz="quarter" idx="11"/>
          </p:nvPr>
        </p:nvSpPr>
        <p:spPr/>
        <p:txBody>
          <a:bodyPr/>
          <a:lstStyle/>
          <a:p>
            <a:r>
              <a:rPr lang="en-US" dirty="0"/>
              <a:t>Copyright 2020 Carol Sanford Institute.  All rights reserved.</a:t>
            </a:r>
          </a:p>
        </p:txBody>
      </p:sp>
      <p:sp>
        <p:nvSpPr>
          <p:cNvPr id="7" name="Slide Number Placeholder 6"/>
          <p:cNvSpPr>
            <a:spLocks noGrp="1"/>
          </p:cNvSpPr>
          <p:nvPr>
            <p:ph type="sldNum" sz="quarter" idx="12"/>
          </p:nvPr>
        </p:nvSpPr>
        <p:spPr/>
        <p:txBody>
          <a:bodyPr/>
          <a:lstStyle/>
          <a:p>
            <a:fld id="{FD918CCA-6CD0-804F-8D67-D792168D7B6F}" type="slidenum">
              <a:rPr lang="en-US" smtClean="0"/>
              <a:pPr/>
              <a:t>‹#›</a:t>
            </a:fld>
            <a:endParaRPr lang="en-US" dirty="0"/>
          </a:p>
        </p:txBody>
      </p:sp>
    </p:spTree>
    <p:extLst>
      <p:ext uri="{BB962C8B-B14F-4D97-AF65-F5344CB8AC3E}">
        <p14:creationId xmlns:p14="http://schemas.microsoft.com/office/powerpoint/2010/main" val="4202222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latin typeface="Avenir Next Medium"/>
              </a:defRPr>
            </a:lvl1pPr>
          </a:lstStyle>
          <a:p>
            <a:fld id="{60328F17-B300-4143-BF1F-25A00578D8FE}" type="datetime1">
              <a:rPr lang="en-US" smtClean="0"/>
              <a:t>8/26/2020</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latin typeface="Avenir Next Medium"/>
              </a:defRPr>
            </a:lvl1pPr>
          </a:lstStyle>
          <a:p>
            <a:r>
              <a:rPr lang="en-US" dirty="0"/>
              <a:t>Copyright 2020 Carol Sanford Institute.  All rights reserved.</a:t>
            </a: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latin typeface="Avenir Next Medium"/>
              </a:defRPr>
            </a:lvl1pPr>
          </a:lstStyle>
          <a:p>
            <a:fld id="{FD918CCA-6CD0-804F-8D67-D792168D7B6F}" type="slidenum">
              <a:rPr lang="en-US" smtClean="0"/>
              <a:pPr/>
              <a:t>‹#›</a:t>
            </a:fld>
            <a:endParaRPr lang="en-US" dirty="0"/>
          </a:p>
        </p:txBody>
      </p:sp>
    </p:spTree>
    <p:extLst>
      <p:ext uri="{BB962C8B-B14F-4D97-AF65-F5344CB8AC3E}">
        <p14:creationId xmlns:p14="http://schemas.microsoft.com/office/powerpoint/2010/main" val="36269425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457200" rtl="0" eaLnBrk="1" latinLnBrk="0" hangingPunct="1">
        <a:spcBef>
          <a:spcPct val="0"/>
        </a:spcBef>
        <a:buNone/>
        <a:defRPr sz="4400" kern="1200">
          <a:solidFill>
            <a:schemeClr val="tx1"/>
          </a:solidFill>
          <a:latin typeface="Avenir Next Medium"/>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venir Next Medium"/>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Avenir Next Medium"/>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venir Next Medium"/>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venir Next Medium"/>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venir Next Medium"/>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FF"/>
                </a:solidFill>
              </a:rPr>
              <a:t> </a:t>
            </a:r>
          </a:p>
        </p:txBody>
      </p:sp>
      <p:sp>
        <p:nvSpPr>
          <p:cNvPr id="3" name="Content Placeholder 2"/>
          <p:cNvSpPr>
            <a:spLocks noGrp="1"/>
          </p:cNvSpPr>
          <p:nvPr>
            <p:ph idx="1"/>
          </p:nvPr>
        </p:nvSpPr>
        <p:spPr/>
        <p:txBody>
          <a:bodyPr>
            <a:normAutofit/>
          </a:bodyPr>
          <a:lstStyle/>
          <a:p>
            <a:pPr algn="ctr">
              <a:lnSpc>
                <a:spcPct val="200000"/>
              </a:lnSpc>
              <a:buNone/>
            </a:pPr>
            <a:r>
              <a:rPr lang="en-US" dirty="0">
                <a:solidFill>
                  <a:schemeClr val="bg1"/>
                </a:solidFill>
              </a:rPr>
              <a:t>Building Business Models and Offerings based on</a:t>
            </a:r>
          </a:p>
          <a:p>
            <a:pPr algn="ctr">
              <a:lnSpc>
                <a:spcPct val="200000"/>
              </a:lnSpc>
              <a:buNone/>
            </a:pPr>
            <a:r>
              <a:rPr lang="en-US" dirty="0">
                <a:solidFill>
                  <a:schemeClr val="bg1"/>
                </a:solidFill>
              </a:rPr>
              <a:t>Phases of Value-Adding</a:t>
            </a:r>
          </a:p>
        </p:txBody>
      </p:sp>
      <p:sp>
        <p:nvSpPr>
          <p:cNvPr id="4" name="Date Placeholder 3"/>
          <p:cNvSpPr>
            <a:spLocks noGrp="1"/>
          </p:cNvSpPr>
          <p:nvPr>
            <p:ph type="dt" sz="half" idx="10"/>
          </p:nvPr>
        </p:nvSpPr>
        <p:spPr/>
        <p:txBody>
          <a:bodyPr/>
          <a:lstStyle/>
          <a:p>
            <a:fld id="{64320BCB-F588-E14B-B475-E1B0249BFEE0}" type="datetime1">
              <a:rPr lang="en-US" smtClean="0"/>
              <a:t>8/26/2020</a:t>
            </a:fld>
            <a:endParaRPr lang="en-US" dirty="0"/>
          </a:p>
        </p:txBody>
      </p:sp>
      <p:sp>
        <p:nvSpPr>
          <p:cNvPr id="5" name="Footer Placeholder 4"/>
          <p:cNvSpPr>
            <a:spLocks noGrp="1"/>
          </p:cNvSpPr>
          <p:nvPr>
            <p:ph type="ftr" sz="quarter" idx="11"/>
          </p:nvPr>
        </p:nvSpPr>
        <p:spPr/>
        <p:txBody>
          <a:bodyPr/>
          <a:lstStyle/>
          <a:p>
            <a:r>
              <a:rPr lang="en-US" dirty="0"/>
              <a:t>Copyright 2020 Carol Sanford Institute.  All rights reserved.</a:t>
            </a:r>
          </a:p>
        </p:txBody>
      </p:sp>
      <p:sp>
        <p:nvSpPr>
          <p:cNvPr id="6" name="Slide Number Placeholder 5"/>
          <p:cNvSpPr>
            <a:spLocks noGrp="1"/>
          </p:cNvSpPr>
          <p:nvPr>
            <p:ph type="sldNum" sz="quarter" idx="12"/>
          </p:nvPr>
        </p:nvSpPr>
        <p:spPr/>
        <p:txBody>
          <a:bodyPr/>
          <a:lstStyle/>
          <a:p>
            <a:fld id="{FD918CCA-6CD0-804F-8D67-D792168D7B6F}"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sz="2400" dirty="0">
                <a:solidFill>
                  <a:srgbClr val="FFFFFF"/>
                </a:solidFill>
              </a:rPr>
              <a:t>Where are you Working with Your Offering? Their Essence matched? What does that suggest about where  we MEET them? Any ideas on evolution?</a:t>
            </a:r>
          </a:p>
          <a:p>
            <a:pPr>
              <a:buNone/>
            </a:pPr>
            <a:endParaRPr lang="en-US" dirty="0"/>
          </a:p>
        </p:txBody>
      </p:sp>
      <p:sp>
        <p:nvSpPr>
          <p:cNvPr id="22" name="Rounded Rectangle 21"/>
          <p:cNvSpPr/>
          <p:nvPr/>
        </p:nvSpPr>
        <p:spPr>
          <a:xfrm>
            <a:off x="6667500" y="2497397"/>
            <a:ext cx="685800" cy="196941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solidFill>
                  <a:schemeClr val="bg1"/>
                </a:solidFill>
              </a:rPr>
              <a:t>In conversation….</a:t>
            </a:r>
          </a:p>
        </p:txBody>
      </p:sp>
      <p:sp>
        <p:nvSpPr>
          <p:cNvPr id="4" name="Date Placeholder 3"/>
          <p:cNvSpPr>
            <a:spLocks noGrp="1"/>
          </p:cNvSpPr>
          <p:nvPr>
            <p:ph type="dt" sz="half" idx="10"/>
          </p:nvPr>
        </p:nvSpPr>
        <p:spPr/>
        <p:txBody>
          <a:bodyPr/>
          <a:lstStyle/>
          <a:p>
            <a:fld id="{97BC99EB-0337-4546-9225-7168ABCC6ECB}" type="datetime1">
              <a:rPr lang="en-US" smtClean="0"/>
              <a:t>8/26/2020</a:t>
            </a:fld>
            <a:endParaRPr lang="en-US" dirty="0"/>
          </a:p>
        </p:txBody>
      </p:sp>
      <p:sp>
        <p:nvSpPr>
          <p:cNvPr id="5" name="Footer Placeholder 4"/>
          <p:cNvSpPr>
            <a:spLocks noGrp="1"/>
          </p:cNvSpPr>
          <p:nvPr>
            <p:ph type="ftr" sz="quarter" idx="11"/>
          </p:nvPr>
        </p:nvSpPr>
        <p:spPr/>
        <p:txBody>
          <a:bodyPr/>
          <a:lstStyle/>
          <a:p>
            <a:r>
              <a:rPr lang="en-US" dirty="0"/>
              <a:t>Copyright 2020 Carol Sanford Institute.  All rights reserved.</a:t>
            </a:r>
          </a:p>
        </p:txBody>
      </p:sp>
      <p:sp>
        <p:nvSpPr>
          <p:cNvPr id="6" name="Slide Number Placeholder 5"/>
          <p:cNvSpPr>
            <a:spLocks noGrp="1"/>
          </p:cNvSpPr>
          <p:nvPr>
            <p:ph type="sldNum" sz="quarter" idx="12"/>
          </p:nvPr>
        </p:nvSpPr>
        <p:spPr/>
        <p:txBody>
          <a:bodyPr/>
          <a:lstStyle/>
          <a:p>
            <a:fld id="{FD918CCA-6CD0-804F-8D67-D792168D7B6F}" type="slidenum">
              <a:rPr lang="en-US" smtClean="0"/>
              <a:pPr/>
              <a:t>10</a:t>
            </a:fld>
            <a:endParaRPr lang="en-US" dirty="0"/>
          </a:p>
        </p:txBody>
      </p:sp>
      <p:sp>
        <p:nvSpPr>
          <p:cNvPr id="7" name="Rounded Rectangle 6"/>
          <p:cNvSpPr/>
          <p:nvPr/>
        </p:nvSpPr>
        <p:spPr>
          <a:xfrm>
            <a:off x="838200" y="2497398"/>
            <a:ext cx="800100" cy="211931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ounded Rectangle 7"/>
          <p:cNvSpPr/>
          <p:nvPr/>
        </p:nvSpPr>
        <p:spPr>
          <a:xfrm>
            <a:off x="1752600" y="2497398"/>
            <a:ext cx="609600" cy="207389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ounded Rectangle 9"/>
          <p:cNvSpPr/>
          <p:nvPr/>
        </p:nvSpPr>
        <p:spPr>
          <a:xfrm>
            <a:off x="5753100" y="2497397"/>
            <a:ext cx="685800" cy="196941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838200" y="2497398"/>
            <a:ext cx="685800" cy="2062103"/>
          </a:xfrm>
          <a:prstGeom prst="rect">
            <a:avLst/>
          </a:prstGeom>
          <a:noFill/>
        </p:spPr>
        <p:txBody>
          <a:bodyPr wrap="square" rtlCol="0">
            <a:spAutoFit/>
          </a:bodyPr>
          <a:lstStyle/>
          <a:p>
            <a:pPr algn="ctr"/>
            <a:r>
              <a:rPr lang="en-US" sz="1600" b="1" dirty="0"/>
              <a:t>S</a:t>
            </a:r>
          </a:p>
          <a:p>
            <a:pPr algn="ctr"/>
            <a:r>
              <a:rPr lang="en-US" sz="1600" b="1" dirty="0"/>
              <a:t>O</a:t>
            </a:r>
          </a:p>
          <a:p>
            <a:pPr algn="ctr"/>
            <a:r>
              <a:rPr lang="en-US" sz="1600" b="1" dirty="0"/>
              <a:t>U</a:t>
            </a:r>
          </a:p>
          <a:p>
            <a:pPr algn="ctr"/>
            <a:r>
              <a:rPr lang="en-US" sz="1600" b="1" dirty="0"/>
              <a:t>R</a:t>
            </a:r>
          </a:p>
          <a:p>
            <a:pPr algn="ctr"/>
            <a:r>
              <a:rPr lang="en-US" sz="1600" b="1" dirty="0"/>
              <a:t>C</a:t>
            </a:r>
          </a:p>
          <a:p>
            <a:pPr algn="ctr"/>
            <a:r>
              <a:rPr lang="en-US" sz="1600" b="1" dirty="0"/>
              <a:t>I</a:t>
            </a:r>
          </a:p>
          <a:p>
            <a:pPr algn="ctr"/>
            <a:r>
              <a:rPr lang="en-US" sz="1600" b="1" dirty="0"/>
              <a:t>N</a:t>
            </a:r>
          </a:p>
          <a:p>
            <a:pPr algn="ctr"/>
            <a:r>
              <a:rPr lang="en-US" sz="1600" b="1" dirty="0"/>
              <a:t>G</a:t>
            </a:r>
          </a:p>
        </p:txBody>
      </p:sp>
      <p:sp>
        <p:nvSpPr>
          <p:cNvPr id="12" name="TextBox 11"/>
          <p:cNvSpPr txBox="1"/>
          <p:nvPr/>
        </p:nvSpPr>
        <p:spPr>
          <a:xfrm>
            <a:off x="1752600" y="2497398"/>
            <a:ext cx="609600" cy="2062103"/>
          </a:xfrm>
          <a:prstGeom prst="rect">
            <a:avLst/>
          </a:prstGeom>
          <a:noFill/>
        </p:spPr>
        <p:txBody>
          <a:bodyPr wrap="square" rtlCol="0">
            <a:spAutoFit/>
          </a:bodyPr>
          <a:lstStyle/>
          <a:p>
            <a:pPr algn="ctr"/>
            <a:r>
              <a:rPr lang="en-US" sz="1600" b="1" dirty="0"/>
              <a:t>R</a:t>
            </a:r>
          </a:p>
          <a:p>
            <a:pPr algn="ctr"/>
            <a:r>
              <a:rPr lang="en-US" sz="1600" b="1" dirty="0"/>
              <a:t>E</a:t>
            </a:r>
          </a:p>
          <a:p>
            <a:pPr algn="ctr"/>
            <a:r>
              <a:rPr lang="en-US" sz="1600" b="1" dirty="0"/>
              <a:t>F</a:t>
            </a:r>
          </a:p>
          <a:p>
            <a:pPr algn="ctr"/>
            <a:r>
              <a:rPr lang="en-US" sz="1600" b="1" dirty="0"/>
              <a:t>I</a:t>
            </a:r>
          </a:p>
          <a:p>
            <a:pPr algn="ctr"/>
            <a:r>
              <a:rPr lang="en-US" sz="1600" b="1" dirty="0"/>
              <a:t>N</a:t>
            </a:r>
          </a:p>
          <a:p>
            <a:pPr algn="ctr"/>
            <a:r>
              <a:rPr lang="en-US" sz="1600" b="1" dirty="0"/>
              <a:t>I</a:t>
            </a:r>
          </a:p>
          <a:p>
            <a:pPr algn="ctr"/>
            <a:r>
              <a:rPr lang="en-US" sz="1600" b="1" dirty="0"/>
              <a:t>N</a:t>
            </a:r>
          </a:p>
          <a:p>
            <a:pPr algn="ctr"/>
            <a:r>
              <a:rPr lang="en-US" sz="1600" b="1" dirty="0"/>
              <a:t>G</a:t>
            </a:r>
          </a:p>
        </p:txBody>
      </p:sp>
      <p:sp>
        <p:nvSpPr>
          <p:cNvPr id="21" name="TextBox 20"/>
          <p:cNvSpPr txBox="1"/>
          <p:nvPr/>
        </p:nvSpPr>
        <p:spPr>
          <a:xfrm>
            <a:off x="5715000" y="2424052"/>
            <a:ext cx="762000" cy="2123658"/>
          </a:xfrm>
          <a:prstGeom prst="rect">
            <a:avLst/>
          </a:prstGeom>
          <a:noFill/>
        </p:spPr>
        <p:txBody>
          <a:bodyPr wrap="square" rtlCol="0">
            <a:spAutoFit/>
          </a:bodyPr>
          <a:lstStyle/>
          <a:p>
            <a:pPr algn="ctr"/>
            <a:r>
              <a:rPr lang="en-US" sz="1200" b="1" dirty="0"/>
              <a:t>I</a:t>
            </a:r>
          </a:p>
          <a:p>
            <a:pPr algn="ctr"/>
            <a:r>
              <a:rPr lang="en-US" sz="1200" b="1" dirty="0"/>
              <a:t>N</a:t>
            </a:r>
          </a:p>
          <a:p>
            <a:pPr algn="ctr"/>
            <a:r>
              <a:rPr lang="en-US" sz="1200" b="1" dirty="0"/>
              <a:t>T</a:t>
            </a:r>
          </a:p>
          <a:p>
            <a:pPr algn="ctr"/>
            <a:r>
              <a:rPr lang="en-US" sz="1200" b="1" dirty="0"/>
              <a:t>E</a:t>
            </a:r>
          </a:p>
          <a:p>
            <a:pPr algn="ctr"/>
            <a:r>
              <a:rPr lang="en-US" sz="1200" b="1" dirty="0"/>
              <a:t>G</a:t>
            </a:r>
          </a:p>
          <a:p>
            <a:pPr algn="ctr"/>
            <a:r>
              <a:rPr lang="en-US" sz="1200" b="1" dirty="0"/>
              <a:t>R</a:t>
            </a:r>
          </a:p>
          <a:p>
            <a:pPr algn="ctr"/>
            <a:r>
              <a:rPr lang="en-US" sz="1200" b="1" dirty="0"/>
              <a:t>A</a:t>
            </a:r>
          </a:p>
          <a:p>
            <a:pPr algn="ctr"/>
            <a:r>
              <a:rPr lang="en-US" sz="1200" b="1" dirty="0"/>
              <a:t>T</a:t>
            </a:r>
          </a:p>
          <a:p>
            <a:pPr algn="ctr"/>
            <a:r>
              <a:rPr lang="en-US" sz="1200" b="1" dirty="0"/>
              <a:t>I</a:t>
            </a:r>
          </a:p>
          <a:p>
            <a:pPr algn="ctr"/>
            <a:r>
              <a:rPr lang="en-US" sz="1200" b="1" dirty="0"/>
              <a:t>N</a:t>
            </a:r>
          </a:p>
          <a:p>
            <a:pPr algn="ctr"/>
            <a:r>
              <a:rPr lang="en-US" sz="1200" b="1" dirty="0"/>
              <a:t>G</a:t>
            </a:r>
          </a:p>
        </p:txBody>
      </p:sp>
      <p:sp>
        <p:nvSpPr>
          <p:cNvPr id="23" name="Rounded Rectangle 22"/>
          <p:cNvSpPr/>
          <p:nvPr/>
        </p:nvSpPr>
        <p:spPr>
          <a:xfrm>
            <a:off x="7772400" y="2497397"/>
            <a:ext cx="685800" cy="196941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TextBox 23"/>
          <p:cNvSpPr txBox="1"/>
          <p:nvPr/>
        </p:nvSpPr>
        <p:spPr>
          <a:xfrm>
            <a:off x="6858000" y="2470965"/>
            <a:ext cx="495300" cy="2123658"/>
          </a:xfrm>
          <a:prstGeom prst="rect">
            <a:avLst/>
          </a:prstGeom>
          <a:noFill/>
        </p:spPr>
        <p:txBody>
          <a:bodyPr wrap="square" rtlCol="0">
            <a:spAutoFit/>
          </a:bodyPr>
          <a:lstStyle/>
          <a:p>
            <a:r>
              <a:rPr lang="en-US" sz="1200" b="1" dirty="0"/>
              <a:t>R</a:t>
            </a:r>
          </a:p>
          <a:p>
            <a:r>
              <a:rPr lang="en-US" sz="1200" b="1" dirty="0"/>
              <a:t>E</a:t>
            </a:r>
          </a:p>
          <a:p>
            <a:r>
              <a:rPr lang="en-US" sz="1200" b="1" dirty="0"/>
              <a:t>I</a:t>
            </a:r>
          </a:p>
          <a:p>
            <a:r>
              <a:rPr lang="en-US" sz="1200" b="1" dirty="0"/>
              <a:t>N</a:t>
            </a:r>
          </a:p>
          <a:p>
            <a:r>
              <a:rPr lang="en-US" sz="1200" b="1" dirty="0"/>
              <a:t>V</a:t>
            </a:r>
          </a:p>
          <a:p>
            <a:r>
              <a:rPr lang="en-US" sz="1200" b="1" dirty="0"/>
              <a:t>E</a:t>
            </a:r>
          </a:p>
          <a:p>
            <a:r>
              <a:rPr lang="en-US" sz="1200" b="1" dirty="0"/>
              <a:t>S</a:t>
            </a:r>
          </a:p>
          <a:p>
            <a:r>
              <a:rPr lang="en-US" sz="1200" b="1" dirty="0"/>
              <a:t>T</a:t>
            </a:r>
          </a:p>
          <a:p>
            <a:r>
              <a:rPr lang="en-US" sz="1200" b="1" dirty="0"/>
              <a:t>I</a:t>
            </a:r>
          </a:p>
          <a:p>
            <a:r>
              <a:rPr lang="en-US" sz="1200" b="1" dirty="0"/>
              <a:t>N</a:t>
            </a:r>
          </a:p>
          <a:p>
            <a:r>
              <a:rPr lang="en-US" sz="1200" b="1" dirty="0"/>
              <a:t>G</a:t>
            </a:r>
          </a:p>
        </p:txBody>
      </p:sp>
      <p:sp>
        <p:nvSpPr>
          <p:cNvPr id="25" name="TextBox 24"/>
          <p:cNvSpPr txBox="1"/>
          <p:nvPr/>
        </p:nvSpPr>
        <p:spPr>
          <a:xfrm>
            <a:off x="7924800" y="2571750"/>
            <a:ext cx="381000" cy="2123658"/>
          </a:xfrm>
          <a:prstGeom prst="rect">
            <a:avLst/>
          </a:prstGeom>
          <a:noFill/>
        </p:spPr>
        <p:txBody>
          <a:bodyPr wrap="square" rtlCol="0">
            <a:spAutoFit/>
          </a:bodyPr>
          <a:lstStyle/>
          <a:p>
            <a:r>
              <a:rPr lang="en-US" sz="1000" b="1" dirty="0"/>
              <a:t>R</a:t>
            </a:r>
          </a:p>
          <a:p>
            <a:r>
              <a:rPr lang="en-US" sz="1000" b="1" dirty="0"/>
              <a:t>E</a:t>
            </a:r>
          </a:p>
          <a:p>
            <a:r>
              <a:rPr lang="en-US" sz="1000" b="1" dirty="0"/>
              <a:t>G</a:t>
            </a:r>
          </a:p>
          <a:p>
            <a:r>
              <a:rPr lang="en-US" sz="1000" b="1" dirty="0"/>
              <a:t>E</a:t>
            </a:r>
          </a:p>
          <a:p>
            <a:r>
              <a:rPr lang="en-US" sz="1000" b="1" dirty="0"/>
              <a:t>N</a:t>
            </a:r>
          </a:p>
          <a:p>
            <a:r>
              <a:rPr lang="en-US" sz="1000" b="1" dirty="0"/>
              <a:t>E</a:t>
            </a:r>
          </a:p>
          <a:p>
            <a:r>
              <a:rPr lang="en-US" sz="1000" b="1" dirty="0"/>
              <a:t>R</a:t>
            </a:r>
          </a:p>
          <a:p>
            <a:r>
              <a:rPr lang="en-US" sz="1000" b="1" dirty="0"/>
              <a:t>A</a:t>
            </a:r>
          </a:p>
          <a:p>
            <a:r>
              <a:rPr lang="en-US" sz="1000" b="1" dirty="0"/>
              <a:t>T</a:t>
            </a:r>
          </a:p>
          <a:p>
            <a:r>
              <a:rPr lang="en-US" sz="1000" b="1" dirty="0"/>
              <a:t>I</a:t>
            </a:r>
          </a:p>
          <a:p>
            <a:r>
              <a:rPr lang="en-US" sz="1000" b="1" dirty="0"/>
              <a:t>N</a:t>
            </a:r>
          </a:p>
          <a:p>
            <a:r>
              <a:rPr lang="en-US" sz="1000" b="1" dirty="0"/>
              <a:t>G</a:t>
            </a:r>
          </a:p>
          <a:p>
            <a:endParaRPr lang="en-US" sz="1200" b="1" dirty="0"/>
          </a:p>
        </p:txBody>
      </p:sp>
      <p:sp>
        <p:nvSpPr>
          <p:cNvPr id="14" name="7-Point Star 13">
            <a:extLst>
              <a:ext uri="{FF2B5EF4-FFF2-40B4-BE49-F238E27FC236}">
                <a16:creationId xmlns="" xmlns:a16="http://schemas.microsoft.com/office/drawing/2014/main" id="{448A9D58-3514-B949-881A-B37E5F872A6C}"/>
              </a:ext>
            </a:extLst>
          </p:cNvPr>
          <p:cNvSpPr/>
          <p:nvPr/>
        </p:nvSpPr>
        <p:spPr>
          <a:xfrm>
            <a:off x="7929849" y="938510"/>
            <a:ext cx="381000" cy="219553"/>
          </a:xfrm>
          <a:prstGeom prst="star7">
            <a:avLst/>
          </a:prstGeom>
          <a:gradFill>
            <a:gsLst>
              <a:gs pos="0">
                <a:srgbClr val="FFC00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7-Point Star 25">
            <a:extLst>
              <a:ext uri="{FF2B5EF4-FFF2-40B4-BE49-F238E27FC236}">
                <a16:creationId xmlns="" xmlns:a16="http://schemas.microsoft.com/office/drawing/2014/main" id="{DCEBF08E-08A0-7946-9E61-8BD2960C46CA}"/>
              </a:ext>
            </a:extLst>
          </p:cNvPr>
          <p:cNvSpPr/>
          <p:nvPr/>
        </p:nvSpPr>
        <p:spPr>
          <a:xfrm>
            <a:off x="6324600" y="4700110"/>
            <a:ext cx="381000" cy="219553"/>
          </a:xfrm>
          <a:prstGeom prst="star7">
            <a:avLst/>
          </a:prstGeom>
          <a:gradFill>
            <a:gsLst>
              <a:gs pos="0">
                <a:srgbClr val="FFC00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63026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FF"/>
                </a:solidFill>
              </a:rPr>
              <a:t>Phases of </a:t>
            </a:r>
            <a:r>
              <a:rPr lang="en-US" dirty="0" smtClean="0">
                <a:solidFill>
                  <a:srgbClr val="FFFFFF"/>
                </a:solidFill>
              </a:rPr>
              <a:t>Value-Adding: Converting</a:t>
            </a:r>
            <a:endParaRPr lang="en-US" dirty="0">
              <a:solidFill>
                <a:srgbClr val="FFFFFF"/>
              </a:solidFill>
            </a:endParaRPr>
          </a:p>
        </p:txBody>
      </p:sp>
      <p:sp>
        <p:nvSpPr>
          <p:cNvPr id="3" name="Content Placeholder 2"/>
          <p:cNvSpPr>
            <a:spLocks noGrp="1"/>
          </p:cNvSpPr>
          <p:nvPr>
            <p:ph idx="1"/>
          </p:nvPr>
        </p:nvSpPr>
        <p:spPr/>
        <p:txBody>
          <a:bodyPr>
            <a:normAutofit fontScale="77500" lnSpcReduction="20000"/>
          </a:bodyPr>
          <a:lstStyle/>
          <a:p>
            <a:r>
              <a:rPr lang="en-US" dirty="0">
                <a:solidFill>
                  <a:schemeClr val="bg1"/>
                </a:solidFill>
              </a:rPr>
              <a:t>We want some Pre-Preparation/ready to construct</a:t>
            </a:r>
          </a:p>
          <a:p>
            <a:pPr lvl="1" algn="ctr">
              <a:buNone/>
            </a:pPr>
            <a:r>
              <a:rPr lang="en-US" sz="3600" dirty="0">
                <a:solidFill>
                  <a:srgbClr val="FFFF00"/>
                </a:solidFill>
              </a:rPr>
              <a:t>“Show me the coordinated set” option</a:t>
            </a:r>
          </a:p>
          <a:p>
            <a:pPr lvl="2"/>
            <a:r>
              <a:rPr lang="en-US" dirty="0">
                <a:solidFill>
                  <a:schemeClr val="bg1"/>
                </a:solidFill>
              </a:rPr>
              <a:t>Retail- mix and match sets</a:t>
            </a:r>
          </a:p>
          <a:p>
            <a:pPr lvl="2"/>
            <a:r>
              <a:rPr lang="en-US" dirty="0">
                <a:solidFill>
                  <a:schemeClr val="bg1"/>
                </a:solidFill>
              </a:rPr>
              <a:t>Kits with options</a:t>
            </a:r>
          </a:p>
          <a:p>
            <a:pPr lvl="2"/>
            <a:r>
              <a:rPr lang="en-US" dirty="0">
                <a:solidFill>
                  <a:schemeClr val="bg1"/>
                </a:solidFill>
              </a:rPr>
              <a:t>Contract manufacturer (unbranded) </a:t>
            </a:r>
          </a:p>
          <a:p>
            <a:pPr lvl="2"/>
            <a:r>
              <a:rPr lang="en-US" dirty="0">
                <a:solidFill>
                  <a:schemeClr val="bg1"/>
                </a:solidFill>
              </a:rPr>
              <a:t>Intel- keystone, foundational root, cornerstone</a:t>
            </a:r>
          </a:p>
          <a:p>
            <a:pPr lvl="2"/>
            <a:r>
              <a:rPr lang="en-US" dirty="0">
                <a:solidFill>
                  <a:schemeClr val="bg1"/>
                </a:solidFill>
              </a:rPr>
              <a:t>Spotify</a:t>
            </a:r>
          </a:p>
          <a:p>
            <a:pPr lvl="2">
              <a:buNone/>
            </a:pPr>
            <a:endParaRPr lang="en-US" dirty="0">
              <a:solidFill>
                <a:schemeClr val="bg1"/>
              </a:solidFill>
            </a:endParaRPr>
          </a:p>
          <a:p>
            <a:pPr lvl="1">
              <a:buNone/>
            </a:pPr>
            <a:r>
              <a:rPr lang="en-US" dirty="0">
                <a:solidFill>
                  <a:schemeClr val="bg1"/>
                </a:solidFill>
              </a:rPr>
              <a:t>Key value: closed, unique situation match, credibility</a:t>
            </a:r>
          </a:p>
          <a:p>
            <a:pPr lvl="1">
              <a:buNone/>
            </a:pPr>
            <a:r>
              <a:rPr lang="en-US" dirty="0">
                <a:solidFill>
                  <a:schemeClr val="bg1"/>
                </a:solidFill>
              </a:rPr>
              <a:t>Offering: perfected component, packaged options </a:t>
            </a:r>
          </a:p>
        </p:txBody>
      </p:sp>
      <p:sp>
        <p:nvSpPr>
          <p:cNvPr id="4" name="Date Placeholder 3"/>
          <p:cNvSpPr>
            <a:spLocks noGrp="1"/>
          </p:cNvSpPr>
          <p:nvPr>
            <p:ph type="dt" sz="half" idx="10"/>
          </p:nvPr>
        </p:nvSpPr>
        <p:spPr/>
        <p:txBody>
          <a:bodyPr/>
          <a:lstStyle/>
          <a:p>
            <a:fld id="{283923D2-7353-114D-B7DB-97BD1B6B5F3E}" type="datetime1">
              <a:rPr lang="en-US" smtClean="0"/>
              <a:t>8/26/2020</a:t>
            </a:fld>
            <a:endParaRPr lang="en-US" dirty="0"/>
          </a:p>
        </p:txBody>
      </p:sp>
      <p:sp>
        <p:nvSpPr>
          <p:cNvPr id="5" name="Footer Placeholder 4"/>
          <p:cNvSpPr>
            <a:spLocks noGrp="1"/>
          </p:cNvSpPr>
          <p:nvPr>
            <p:ph type="ftr" sz="quarter" idx="11"/>
          </p:nvPr>
        </p:nvSpPr>
        <p:spPr/>
        <p:txBody>
          <a:bodyPr/>
          <a:lstStyle/>
          <a:p>
            <a:r>
              <a:rPr lang="en-US" dirty="0"/>
              <a:t>Copyright 2020 Carol Sanford Institute.  All rights reserved.</a:t>
            </a:r>
          </a:p>
        </p:txBody>
      </p:sp>
      <p:sp>
        <p:nvSpPr>
          <p:cNvPr id="6" name="Slide Number Placeholder 5"/>
          <p:cNvSpPr>
            <a:spLocks noGrp="1"/>
          </p:cNvSpPr>
          <p:nvPr>
            <p:ph type="sldNum" sz="quarter" idx="12"/>
          </p:nvPr>
        </p:nvSpPr>
        <p:spPr/>
        <p:txBody>
          <a:bodyPr/>
          <a:lstStyle/>
          <a:p>
            <a:fld id="{FD918CCA-6CD0-804F-8D67-D792168D7B6F}"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sz="2400" dirty="0">
                <a:solidFill>
                  <a:srgbClr val="FFFFFF"/>
                </a:solidFill>
              </a:rPr>
              <a:t>Where are you Working with Your Offering? Their Essence matched? What does that suggest about where </a:t>
            </a:r>
            <a:r>
              <a:rPr lang="en-US" sz="2400" dirty="0" smtClean="0">
                <a:solidFill>
                  <a:srgbClr val="FFFFFF"/>
                </a:solidFill>
              </a:rPr>
              <a:t>we </a:t>
            </a:r>
            <a:r>
              <a:rPr lang="en-US" sz="2400" dirty="0">
                <a:solidFill>
                  <a:srgbClr val="FFFFFF"/>
                </a:solidFill>
              </a:rPr>
              <a:t>MEET them? Any ideas on evolution?</a:t>
            </a:r>
          </a:p>
          <a:p>
            <a:pPr>
              <a:buNone/>
            </a:pPr>
            <a:endParaRPr lang="en-US" dirty="0"/>
          </a:p>
        </p:txBody>
      </p:sp>
      <p:sp>
        <p:nvSpPr>
          <p:cNvPr id="22" name="Rounded Rectangle 21"/>
          <p:cNvSpPr/>
          <p:nvPr/>
        </p:nvSpPr>
        <p:spPr>
          <a:xfrm>
            <a:off x="6667500" y="2497397"/>
            <a:ext cx="685800" cy="196941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solidFill>
                  <a:schemeClr val="bg1"/>
                </a:solidFill>
              </a:rPr>
              <a:t>In conversation….</a:t>
            </a:r>
          </a:p>
        </p:txBody>
      </p:sp>
      <p:sp>
        <p:nvSpPr>
          <p:cNvPr id="4" name="Date Placeholder 3"/>
          <p:cNvSpPr>
            <a:spLocks noGrp="1"/>
          </p:cNvSpPr>
          <p:nvPr>
            <p:ph type="dt" sz="half" idx="10"/>
          </p:nvPr>
        </p:nvSpPr>
        <p:spPr/>
        <p:txBody>
          <a:bodyPr/>
          <a:lstStyle/>
          <a:p>
            <a:fld id="{97BC99EB-0337-4546-9225-7168ABCC6ECB}" type="datetime1">
              <a:rPr lang="en-US" smtClean="0"/>
              <a:t>8/26/2020</a:t>
            </a:fld>
            <a:endParaRPr lang="en-US" dirty="0"/>
          </a:p>
        </p:txBody>
      </p:sp>
      <p:sp>
        <p:nvSpPr>
          <p:cNvPr id="5" name="Footer Placeholder 4"/>
          <p:cNvSpPr>
            <a:spLocks noGrp="1"/>
          </p:cNvSpPr>
          <p:nvPr>
            <p:ph type="ftr" sz="quarter" idx="11"/>
          </p:nvPr>
        </p:nvSpPr>
        <p:spPr/>
        <p:txBody>
          <a:bodyPr/>
          <a:lstStyle/>
          <a:p>
            <a:r>
              <a:rPr lang="en-US" dirty="0"/>
              <a:t>Copyright 2020 Carol Sanford Institute.  All rights reserved.</a:t>
            </a:r>
          </a:p>
        </p:txBody>
      </p:sp>
      <p:sp>
        <p:nvSpPr>
          <p:cNvPr id="7" name="Rounded Rectangle 6"/>
          <p:cNvSpPr/>
          <p:nvPr/>
        </p:nvSpPr>
        <p:spPr>
          <a:xfrm>
            <a:off x="838200" y="2497398"/>
            <a:ext cx="800100" cy="211931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ounded Rectangle 7"/>
          <p:cNvSpPr/>
          <p:nvPr/>
        </p:nvSpPr>
        <p:spPr>
          <a:xfrm>
            <a:off x="1752600" y="2497398"/>
            <a:ext cx="609600" cy="207389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ounded Rectangle 8"/>
          <p:cNvSpPr/>
          <p:nvPr/>
        </p:nvSpPr>
        <p:spPr>
          <a:xfrm>
            <a:off x="2590800" y="2497397"/>
            <a:ext cx="762000" cy="206210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ounded Rectangle 9"/>
          <p:cNvSpPr/>
          <p:nvPr/>
        </p:nvSpPr>
        <p:spPr>
          <a:xfrm>
            <a:off x="5753100" y="2497397"/>
            <a:ext cx="685800" cy="196941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838200" y="2497398"/>
            <a:ext cx="685800" cy="2062103"/>
          </a:xfrm>
          <a:prstGeom prst="rect">
            <a:avLst/>
          </a:prstGeom>
          <a:noFill/>
        </p:spPr>
        <p:txBody>
          <a:bodyPr wrap="square" rtlCol="0">
            <a:spAutoFit/>
          </a:bodyPr>
          <a:lstStyle/>
          <a:p>
            <a:pPr algn="ctr"/>
            <a:r>
              <a:rPr lang="en-US" sz="1600" b="1" dirty="0"/>
              <a:t>S</a:t>
            </a:r>
          </a:p>
          <a:p>
            <a:pPr algn="ctr"/>
            <a:r>
              <a:rPr lang="en-US" sz="1600" b="1" dirty="0"/>
              <a:t>O</a:t>
            </a:r>
          </a:p>
          <a:p>
            <a:pPr algn="ctr"/>
            <a:r>
              <a:rPr lang="en-US" sz="1600" b="1" dirty="0"/>
              <a:t>U</a:t>
            </a:r>
          </a:p>
          <a:p>
            <a:pPr algn="ctr"/>
            <a:r>
              <a:rPr lang="en-US" sz="1600" b="1" dirty="0"/>
              <a:t>R</a:t>
            </a:r>
          </a:p>
          <a:p>
            <a:pPr algn="ctr"/>
            <a:r>
              <a:rPr lang="en-US" sz="1600" b="1" dirty="0"/>
              <a:t>C</a:t>
            </a:r>
          </a:p>
          <a:p>
            <a:pPr algn="ctr"/>
            <a:r>
              <a:rPr lang="en-US" sz="1600" b="1" dirty="0"/>
              <a:t>I</a:t>
            </a:r>
          </a:p>
          <a:p>
            <a:pPr algn="ctr"/>
            <a:r>
              <a:rPr lang="en-US" sz="1600" b="1" dirty="0"/>
              <a:t>N</a:t>
            </a:r>
          </a:p>
          <a:p>
            <a:pPr algn="ctr"/>
            <a:r>
              <a:rPr lang="en-US" sz="1600" b="1" dirty="0"/>
              <a:t>G</a:t>
            </a:r>
          </a:p>
        </p:txBody>
      </p:sp>
      <p:sp>
        <p:nvSpPr>
          <p:cNvPr id="12" name="TextBox 11"/>
          <p:cNvSpPr txBox="1"/>
          <p:nvPr/>
        </p:nvSpPr>
        <p:spPr>
          <a:xfrm>
            <a:off x="1752600" y="2497398"/>
            <a:ext cx="609600" cy="2062103"/>
          </a:xfrm>
          <a:prstGeom prst="rect">
            <a:avLst/>
          </a:prstGeom>
          <a:noFill/>
        </p:spPr>
        <p:txBody>
          <a:bodyPr wrap="square" rtlCol="0">
            <a:spAutoFit/>
          </a:bodyPr>
          <a:lstStyle/>
          <a:p>
            <a:pPr algn="ctr"/>
            <a:r>
              <a:rPr lang="en-US" sz="1600" b="1" dirty="0"/>
              <a:t>R</a:t>
            </a:r>
          </a:p>
          <a:p>
            <a:pPr algn="ctr"/>
            <a:r>
              <a:rPr lang="en-US" sz="1600" b="1" dirty="0"/>
              <a:t>E</a:t>
            </a:r>
          </a:p>
          <a:p>
            <a:pPr algn="ctr"/>
            <a:r>
              <a:rPr lang="en-US" sz="1600" b="1" dirty="0"/>
              <a:t>F</a:t>
            </a:r>
          </a:p>
          <a:p>
            <a:pPr algn="ctr"/>
            <a:r>
              <a:rPr lang="en-US" sz="1600" b="1" dirty="0"/>
              <a:t>I</a:t>
            </a:r>
          </a:p>
          <a:p>
            <a:pPr algn="ctr"/>
            <a:r>
              <a:rPr lang="en-US" sz="1600" b="1" dirty="0"/>
              <a:t>N</a:t>
            </a:r>
          </a:p>
          <a:p>
            <a:pPr algn="ctr"/>
            <a:r>
              <a:rPr lang="en-US" sz="1600" b="1" dirty="0"/>
              <a:t>I</a:t>
            </a:r>
          </a:p>
          <a:p>
            <a:pPr algn="ctr"/>
            <a:r>
              <a:rPr lang="en-US" sz="1600" b="1" dirty="0"/>
              <a:t>N</a:t>
            </a:r>
          </a:p>
          <a:p>
            <a:pPr algn="ctr"/>
            <a:r>
              <a:rPr lang="en-US" sz="1600" b="1" dirty="0"/>
              <a:t>G</a:t>
            </a:r>
          </a:p>
        </p:txBody>
      </p:sp>
      <p:sp>
        <p:nvSpPr>
          <p:cNvPr id="13" name="TextBox 12"/>
          <p:cNvSpPr txBox="1"/>
          <p:nvPr/>
        </p:nvSpPr>
        <p:spPr>
          <a:xfrm>
            <a:off x="2667000" y="2435843"/>
            <a:ext cx="457200" cy="2246769"/>
          </a:xfrm>
          <a:prstGeom prst="rect">
            <a:avLst/>
          </a:prstGeom>
          <a:noFill/>
        </p:spPr>
        <p:txBody>
          <a:bodyPr wrap="square" rtlCol="0">
            <a:spAutoFit/>
          </a:bodyPr>
          <a:lstStyle/>
          <a:p>
            <a:pPr algn="ctr"/>
            <a:r>
              <a:rPr lang="en-US" sz="1400" b="1" dirty="0"/>
              <a:t>C</a:t>
            </a:r>
          </a:p>
          <a:p>
            <a:pPr algn="ctr"/>
            <a:r>
              <a:rPr lang="en-US" sz="1400" b="1" dirty="0"/>
              <a:t>O</a:t>
            </a:r>
          </a:p>
          <a:p>
            <a:pPr algn="ctr"/>
            <a:r>
              <a:rPr lang="en-US" sz="1400" b="1" dirty="0"/>
              <a:t>N</a:t>
            </a:r>
          </a:p>
          <a:p>
            <a:pPr algn="ctr"/>
            <a:r>
              <a:rPr lang="en-US" sz="1400" b="1" dirty="0"/>
              <a:t>V</a:t>
            </a:r>
          </a:p>
          <a:p>
            <a:pPr algn="ctr"/>
            <a:r>
              <a:rPr lang="en-US" sz="1400" b="1" dirty="0"/>
              <a:t>E</a:t>
            </a:r>
          </a:p>
          <a:p>
            <a:pPr algn="ctr"/>
            <a:r>
              <a:rPr lang="en-US" sz="1400" b="1" dirty="0"/>
              <a:t>R</a:t>
            </a:r>
          </a:p>
          <a:p>
            <a:pPr algn="ctr"/>
            <a:r>
              <a:rPr lang="en-US" sz="1400" b="1" dirty="0"/>
              <a:t>T</a:t>
            </a:r>
          </a:p>
          <a:p>
            <a:pPr algn="ctr"/>
            <a:r>
              <a:rPr lang="en-US" sz="1400" b="1" dirty="0"/>
              <a:t>I</a:t>
            </a:r>
          </a:p>
          <a:p>
            <a:pPr algn="ctr"/>
            <a:r>
              <a:rPr lang="en-US" sz="1400" b="1" dirty="0"/>
              <a:t>N</a:t>
            </a:r>
          </a:p>
          <a:p>
            <a:pPr algn="ctr"/>
            <a:r>
              <a:rPr lang="en-US" sz="1400" b="1" dirty="0"/>
              <a:t>G</a:t>
            </a:r>
          </a:p>
        </p:txBody>
      </p:sp>
      <p:sp>
        <p:nvSpPr>
          <p:cNvPr id="21" name="TextBox 20"/>
          <p:cNvSpPr txBox="1"/>
          <p:nvPr/>
        </p:nvSpPr>
        <p:spPr>
          <a:xfrm>
            <a:off x="5715000" y="2424052"/>
            <a:ext cx="762000" cy="2123658"/>
          </a:xfrm>
          <a:prstGeom prst="rect">
            <a:avLst/>
          </a:prstGeom>
          <a:noFill/>
        </p:spPr>
        <p:txBody>
          <a:bodyPr wrap="square" rtlCol="0">
            <a:spAutoFit/>
          </a:bodyPr>
          <a:lstStyle/>
          <a:p>
            <a:pPr algn="ctr"/>
            <a:r>
              <a:rPr lang="en-US" sz="1200" b="1" dirty="0"/>
              <a:t>I</a:t>
            </a:r>
          </a:p>
          <a:p>
            <a:pPr algn="ctr"/>
            <a:r>
              <a:rPr lang="en-US" sz="1200" b="1" dirty="0"/>
              <a:t>N</a:t>
            </a:r>
          </a:p>
          <a:p>
            <a:pPr algn="ctr"/>
            <a:r>
              <a:rPr lang="en-US" sz="1200" b="1" dirty="0"/>
              <a:t>T</a:t>
            </a:r>
          </a:p>
          <a:p>
            <a:pPr algn="ctr"/>
            <a:r>
              <a:rPr lang="en-US" sz="1200" b="1" dirty="0"/>
              <a:t>E</a:t>
            </a:r>
          </a:p>
          <a:p>
            <a:pPr algn="ctr"/>
            <a:r>
              <a:rPr lang="en-US" sz="1200" b="1" dirty="0"/>
              <a:t>G</a:t>
            </a:r>
          </a:p>
          <a:p>
            <a:pPr algn="ctr"/>
            <a:r>
              <a:rPr lang="en-US" sz="1200" b="1" dirty="0"/>
              <a:t>R</a:t>
            </a:r>
          </a:p>
          <a:p>
            <a:pPr algn="ctr"/>
            <a:r>
              <a:rPr lang="en-US" sz="1200" b="1" dirty="0"/>
              <a:t>A</a:t>
            </a:r>
          </a:p>
          <a:p>
            <a:pPr algn="ctr"/>
            <a:r>
              <a:rPr lang="en-US" sz="1200" b="1" dirty="0"/>
              <a:t>T</a:t>
            </a:r>
          </a:p>
          <a:p>
            <a:pPr algn="ctr"/>
            <a:r>
              <a:rPr lang="en-US" sz="1200" b="1" dirty="0"/>
              <a:t>I</a:t>
            </a:r>
          </a:p>
          <a:p>
            <a:pPr algn="ctr"/>
            <a:r>
              <a:rPr lang="en-US" sz="1200" b="1" dirty="0"/>
              <a:t>N</a:t>
            </a:r>
          </a:p>
          <a:p>
            <a:pPr algn="ctr"/>
            <a:r>
              <a:rPr lang="en-US" sz="1200" b="1" dirty="0"/>
              <a:t>G</a:t>
            </a:r>
          </a:p>
        </p:txBody>
      </p:sp>
      <p:sp>
        <p:nvSpPr>
          <p:cNvPr id="23" name="Rounded Rectangle 22"/>
          <p:cNvSpPr/>
          <p:nvPr/>
        </p:nvSpPr>
        <p:spPr>
          <a:xfrm>
            <a:off x="7772400" y="2497397"/>
            <a:ext cx="685800" cy="196941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TextBox 23"/>
          <p:cNvSpPr txBox="1"/>
          <p:nvPr/>
        </p:nvSpPr>
        <p:spPr>
          <a:xfrm>
            <a:off x="6858000" y="2470965"/>
            <a:ext cx="495300" cy="2123658"/>
          </a:xfrm>
          <a:prstGeom prst="rect">
            <a:avLst/>
          </a:prstGeom>
          <a:noFill/>
        </p:spPr>
        <p:txBody>
          <a:bodyPr wrap="square" rtlCol="0">
            <a:spAutoFit/>
          </a:bodyPr>
          <a:lstStyle/>
          <a:p>
            <a:r>
              <a:rPr lang="en-US" sz="1200" b="1" dirty="0"/>
              <a:t>R</a:t>
            </a:r>
          </a:p>
          <a:p>
            <a:r>
              <a:rPr lang="en-US" sz="1200" b="1" dirty="0"/>
              <a:t>E</a:t>
            </a:r>
          </a:p>
          <a:p>
            <a:r>
              <a:rPr lang="en-US" sz="1200" b="1" dirty="0"/>
              <a:t>I</a:t>
            </a:r>
          </a:p>
          <a:p>
            <a:r>
              <a:rPr lang="en-US" sz="1200" b="1" dirty="0"/>
              <a:t>N</a:t>
            </a:r>
          </a:p>
          <a:p>
            <a:r>
              <a:rPr lang="en-US" sz="1200" b="1" dirty="0"/>
              <a:t>V</a:t>
            </a:r>
          </a:p>
          <a:p>
            <a:r>
              <a:rPr lang="en-US" sz="1200" b="1" dirty="0"/>
              <a:t>E</a:t>
            </a:r>
          </a:p>
          <a:p>
            <a:r>
              <a:rPr lang="en-US" sz="1200" b="1" dirty="0"/>
              <a:t>S</a:t>
            </a:r>
          </a:p>
          <a:p>
            <a:r>
              <a:rPr lang="en-US" sz="1200" b="1" dirty="0"/>
              <a:t>T</a:t>
            </a:r>
          </a:p>
          <a:p>
            <a:r>
              <a:rPr lang="en-US" sz="1200" b="1" dirty="0"/>
              <a:t>I</a:t>
            </a:r>
          </a:p>
          <a:p>
            <a:r>
              <a:rPr lang="en-US" sz="1200" b="1" dirty="0"/>
              <a:t>N</a:t>
            </a:r>
          </a:p>
          <a:p>
            <a:r>
              <a:rPr lang="en-US" sz="1200" b="1" dirty="0"/>
              <a:t>G</a:t>
            </a:r>
          </a:p>
        </p:txBody>
      </p:sp>
      <p:sp>
        <p:nvSpPr>
          <p:cNvPr id="25" name="TextBox 24"/>
          <p:cNvSpPr txBox="1"/>
          <p:nvPr/>
        </p:nvSpPr>
        <p:spPr>
          <a:xfrm>
            <a:off x="7924800" y="2571750"/>
            <a:ext cx="381000" cy="2123658"/>
          </a:xfrm>
          <a:prstGeom prst="rect">
            <a:avLst/>
          </a:prstGeom>
          <a:noFill/>
        </p:spPr>
        <p:txBody>
          <a:bodyPr wrap="square" rtlCol="0">
            <a:spAutoFit/>
          </a:bodyPr>
          <a:lstStyle/>
          <a:p>
            <a:r>
              <a:rPr lang="en-US" sz="1000" b="1" dirty="0"/>
              <a:t>R</a:t>
            </a:r>
          </a:p>
          <a:p>
            <a:r>
              <a:rPr lang="en-US" sz="1000" b="1" dirty="0"/>
              <a:t>E</a:t>
            </a:r>
          </a:p>
          <a:p>
            <a:r>
              <a:rPr lang="en-US" sz="1000" b="1" dirty="0"/>
              <a:t>G</a:t>
            </a:r>
          </a:p>
          <a:p>
            <a:r>
              <a:rPr lang="en-US" sz="1000" b="1" dirty="0"/>
              <a:t>E</a:t>
            </a:r>
          </a:p>
          <a:p>
            <a:r>
              <a:rPr lang="en-US" sz="1000" b="1" dirty="0"/>
              <a:t>N</a:t>
            </a:r>
          </a:p>
          <a:p>
            <a:r>
              <a:rPr lang="en-US" sz="1000" b="1" dirty="0"/>
              <a:t>E</a:t>
            </a:r>
          </a:p>
          <a:p>
            <a:r>
              <a:rPr lang="en-US" sz="1000" b="1" dirty="0"/>
              <a:t>R</a:t>
            </a:r>
          </a:p>
          <a:p>
            <a:r>
              <a:rPr lang="en-US" sz="1000" b="1" dirty="0"/>
              <a:t>A</a:t>
            </a:r>
          </a:p>
          <a:p>
            <a:r>
              <a:rPr lang="en-US" sz="1000" b="1" dirty="0"/>
              <a:t>T</a:t>
            </a:r>
          </a:p>
          <a:p>
            <a:r>
              <a:rPr lang="en-US" sz="1000" b="1" dirty="0"/>
              <a:t>I</a:t>
            </a:r>
          </a:p>
          <a:p>
            <a:r>
              <a:rPr lang="en-US" sz="1000" b="1" dirty="0"/>
              <a:t>N</a:t>
            </a:r>
          </a:p>
          <a:p>
            <a:r>
              <a:rPr lang="en-US" sz="1000" b="1" dirty="0"/>
              <a:t>G</a:t>
            </a:r>
          </a:p>
          <a:p>
            <a:endParaRPr lang="en-US" sz="1200" b="1" dirty="0"/>
          </a:p>
        </p:txBody>
      </p:sp>
      <p:cxnSp>
        <p:nvCxnSpPr>
          <p:cNvPr id="27" name="Straight Arrow Connector 26"/>
          <p:cNvCxnSpPr/>
          <p:nvPr/>
        </p:nvCxnSpPr>
        <p:spPr>
          <a:xfrm rot="10800000">
            <a:off x="609600" y="2424052"/>
            <a:ext cx="7543800" cy="1588"/>
          </a:xfrm>
          <a:prstGeom prst="straightConnector1">
            <a:avLst/>
          </a:prstGeom>
          <a:ln w="57150" cap="flat" cmpd="sng" algn="ctr">
            <a:solidFill>
              <a:srgbClr val="FFFF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4" name="8-Point Star 13">
            <a:extLst>
              <a:ext uri="{FF2B5EF4-FFF2-40B4-BE49-F238E27FC236}">
                <a16:creationId xmlns="" xmlns:a16="http://schemas.microsoft.com/office/drawing/2014/main" id="{03CA6C29-353E-2642-9925-FA59359FDB25}"/>
              </a:ext>
            </a:extLst>
          </p:cNvPr>
          <p:cNvSpPr/>
          <p:nvPr/>
        </p:nvSpPr>
        <p:spPr>
          <a:xfrm>
            <a:off x="6019800" y="4547710"/>
            <a:ext cx="419100" cy="386240"/>
          </a:xfrm>
          <a:prstGeom prst="star8">
            <a:avLst/>
          </a:prstGeom>
          <a:gradFill>
            <a:gsLst>
              <a:gs pos="0">
                <a:srgbClr val="FFC00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8-Point Star 27">
            <a:extLst>
              <a:ext uri="{FF2B5EF4-FFF2-40B4-BE49-F238E27FC236}">
                <a16:creationId xmlns="" xmlns:a16="http://schemas.microsoft.com/office/drawing/2014/main" id="{C28D5676-840A-184E-A3CF-EE36606A7FDD}"/>
              </a:ext>
            </a:extLst>
          </p:cNvPr>
          <p:cNvSpPr/>
          <p:nvPr/>
        </p:nvSpPr>
        <p:spPr>
          <a:xfrm>
            <a:off x="7943850" y="813911"/>
            <a:ext cx="419100" cy="386240"/>
          </a:xfrm>
          <a:prstGeom prst="star8">
            <a:avLst/>
          </a:prstGeom>
          <a:gradFill>
            <a:gsLst>
              <a:gs pos="0">
                <a:srgbClr val="FFC00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36979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05979"/>
            <a:ext cx="8229600" cy="857250"/>
          </a:xfrm>
        </p:spPr>
        <p:txBody>
          <a:bodyPr>
            <a:normAutofit/>
          </a:bodyPr>
          <a:lstStyle/>
          <a:p>
            <a:r>
              <a:rPr lang="en-US" sz="3600" dirty="0">
                <a:solidFill>
                  <a:srgbClr val="FFFFFF"/>
                </a:solidFill>
              </a:rPr>
              <a:t>Phases of Value-Adding: Compositing </a:t>
            </a:r>
          </a:p>
        </p:txBody>
      </p:sp>
      <p:sp>
        <p:nvSpPr>
          <p:cNvPr id="3" name="Content Placeholder 2"/>
          <p:cNvSpPr>
            <a:spLocks noGrp="1"/>
          </p:cNvSpPr>
          <p:nvPr>
            <p:ph idx="1"/>
          </p:nvPr>
        </p:nvSpPr>
        <p:spPr/>
        <p:txBody>
          <a:bodyPr>
            <a:normAutofit fontScale="85000" lnSpcReduction="20000"/>
          </a:bodyPr>
          <a:lstStyle/>
          <a:p>
            <a:r>
              <a:rPr lang="en-US" dirty="0">
                <a:solidFill>
                  <a:schemeClr val="bg1"/>
                </a:solidFill>
              </a:rPr>
              <a:t>We want some ready to use:</a:t>
            </a:r>
          </a:p>
          <a:p>
            <a:pPr lvl="1" algn="ctr">
              <a:buNone/>
            </a:pPr>
            <a:r>
              <a:rPr lang="en-US" sz="3600" dirty="0">
                <a:solidFill>
                  <a:srgbClr val="FFFF00"/>
                </a:solidFill>
              </a:rPr>
              <a:t>“Give it to me assembled” option</a:t>
            </a:r>
          </a:p>
          <a:p>
            <a:pPr lvl="2"/>
            <a:r>
              <a:rPr lang="en-US" dirty="0">
                <a:solidFill>
                  <a:schemeClr val="bg1"/>
                </a:solidFill>
              </a:rPr>
              <a:t>Boutique </a:t>
            </a:r>
          </a:p>
          <a:p>
            <a:pPr lvl="2"/>
            <a:r>
              <a:rPr lang="en-US" dirty="0">
                <a:solidFill>
                  <a:schemeClr val="bg1"/>
                </a:solidFill>
              </a:rPr>
              <a:t>Franchise</a:t>
            </a:r>
          </a:p>
          <a:p>
            <a:pPr lvl="2"/>
            <a:r>
              <a:rPr lang="en-US" dirty="0">
                <a:solidFill>
                  <a:schemeClr val="bg1"/>
                </a:solidFill>
              </a:rPr>
              <a:t>Membership in club</a:t>
            </a:r>
          </a:p>
          <a:p>
            <a:pPr lvl="2"/>
            <a:r>
              <a:rPr lang="en-US" dirty="0" smtClean="0">
                <a:solidFill>
                  <a:schemeClr val="bg1"/>
                </a:solidFill>
              </a:rPr>
              <a:t>Gillette- </a:t>
            </a:r>
            <a:r>
              <a:rPr lang="en-US" dirty="0">
                <a:solidFill>
                  <a:schemeClr val="bg1"/>
                </a:solidFill>
              </a:rPr>
              <a:t>Razor with blades</a:t>
            </a:r>
          </a:p>
          <a:p>
            <a:pPr lvl="2">
              <a:buNone/>
            </a:pPr>
            <a:endParaRPr lang="en-US" dirty="0">
              <a:solidFill>
                <a:schemeClr val="bg1"/>
              </a:solidFill>
            </a:endParaRPr>
          </a:p>
          <a:p>
            <a:pPr lvl="1">
              <a:buNone/>
            </a:pPr>
            <a:r>
              <a:rPr lang="en-US" dirty="0">
                <a:solidFill>
                  <a:schemeClr val="bg1"/>
                </a:solidFill>
              </a:rPr>
              <a:t>Key value: working ready, vetted, </a:t>
            </a:r>
            <a:r>
              <a:rPr lang="en-US" dirty="0" smtClean="0">
                <a:solidFill>
                  <a:schemeClr val="bg1"/>
                </a:solidFill>
              </a:rPr>
              <a:t>encompassing</a:t>
            </a:r>
            <a:endParaRPr lang="en-US" dirty="0">
              <a:solidFill>
                <a:schemeClr val="bg1"/>
              </a:solidFill>
            </a:endParaRPr>
          </a:p>
          <a:p>
            <a:pPr lvl="1">
              <a:buNone/>
            </a:pPr>
            <a:r>
              <a:rPr lang="en-US" dirty="0">
                <a:solidFill>
                  <a:schemeClr val="bg1"/>
                </a:solidFill>
              </a:rPr>
              <a:t>Offering: decisions made, services </a:t>
            </a:r>
            <a:r>
              <a:rPr lang="en-US" dirty="0" smtClean="0">
                <a:solidFill>
                  <a:schemeClr val="bg1"/>
                </a:solidFill>
              </a:rPr>
              <a:t>for use</a:t>
            </a:r>
            <a:endParaRPr lang="en-US" dirty="0">
              <a:solidFill>
                <a:schemeClr val="bg1"/>
              </a:solidFill>
            </a:endParaRPr>
          </a:p>
        </p:txBody>
      </p:sp>
      <p:sp>
        <p:nvSpPr>
          <p:cNvPr id="4" name="Date Placeholder 3"/>
          <p:cNvSpPr>
            <a:spLocks noGrp="1"/>
          </p:cNvSpPr>
          <p:nvPr>
            <p:ph type="dt" sz="half" idx="10"/>
          </p:nvPr>
        </p:nvSpPr>
        <p:spPr/>
        <p:txBody>
          <a:bodyPr/>
          <a:lstStyle/>
          <a:p>
            <a:fld id="{419021E0-44E7-3340-A58B-9F0B03EE34BB}" type="datetime1">
              <a:rPr lang="en-US" smtClean="0"/>
              <a:t>8/26/2020</a:t>
            </a:fld>
            <a:endParaRPr lang="en-US" dirty="0"/>
          </a:p>
        </p:txBody>
      </p:sp>
      <p:sp>
        <p:nvSpPr>
          <p:cNvPr id="5" name="Footer Placeholder 4"/>
          <p:cNvSpPr>
            <a:spLocks noGrp="1"/>
          </p:cNvSpPr>
          <p:nvPr>
            <p:ph type="ftr" sz="quarter" idx="11"/>
          </p:nvPr>
        </p:nvSpPr>
        <p:spPr/>
        <p:txBody>
          <a:bodyPr/>
          <a:lstStyle/>
          <a:p>
            <a:r>
              <a:rPr lang="en-US" dirty="0"/>
              <a:t>Copyright 2020 Carol Sanford Institute.  All rights reserved.</a:t>
            </a:r>
          </a:p>
        </p:txBody>
      </p:sp>
      <p:sp>
        <p:nvSpPr>
          <p:cNvPr id="6" name="Slide Number Placeholder 5"/>
          <p:cNvSpPr>
            <a:spLocks noGrp="1"/>
          </p:cNvSpPr>
          <p:nvPr>
            <p:ph type="sldNum" sz="quarter" idx="12"/>
          </p:nvPr>
        </p:nvSpPr>
        <p:spPr/>
        <p:txBody>
          <a:bodyPr/>
          <a:lstStyle/>
          <a:p>
            <a:fld id="{FD918CCA-6CD0-804F-8D67-D792168D7B6F}"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sz="2400" dirty="0">
                <a:solidFill>
                  <a:srgbClr val="FFFFFF"/>
                </a:solidFill>
              </a:rPr>
              <a:t>Where are you Working with Your Offering? Their Essence matched? What does that suggest about where </a:t>
            </a:r>
            <a:r>
              <a:rPr lang="en-US" sz="2400" dirty="0" smtClean="0">
                <a:solidFill>
                  <a:srgbClr val="FFFFFF"/>
                </a:solidFill>
              </a:rPr>
              <a:t>we </a:t>
            </a:r>
            <a:r>
              <a:rPr lang="en-US" sz="2400" dirty="0">
                <a:solidFill>
                  <a:srgbClr val="FFFFFF"/>
                </a:solidFill>
              </a:rPr>
              <a:t>MEET them? Any ideas on evolution?</a:t>
            </a:r>
          </a:p>
          <a:p>
            <a:pPr>
              <a:buNone/>
            </a:pPr>
            <a:endParaRPr lang="en-US" dirty="0"/>
          </a:p>
        </p:txBody>
      </p:sp>
      <p:sp>
        <p:nvSpPr>
          <p:cNvPr id="22" name="Rounded Rectangle 21"/>
          <p:cNvSpPr/>
          <p:nvPr/>
        </p:nvSpPr>
        <p:spPr>
          <a:xfrm>
            <a:off x="6667500" y="2497397"/>
            <a:ext cx="685800" cy="196941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ounded Rectangle 17"/>
          <p:cNvSpPr/>
          <p:nvPr/>
        </p:nvSpPr>
        <p:spPr>
          <a:xfrm>
            <a:off x="3657600" y="2497397"/>
            <a:ext cx="685800" cy="203132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TextBox 15"/>
          <p:cNvSpPr txBox="1"/>
          <p:nvPr/>
        </p:nvSpPr>
        <p:spPr>
          <a:xfrm>
            <a:off x="3657600" y="2497397"/>
            <a:ext cx="685800" cy="2154436"/>
          </a:xfrm>
          <a:prstGeom prst="rect">
            <a:avLst/>
          </a:prstGeom>
          <a:noFill/>
        </p:spPr>
        <p:txBody>
          <a:bodyPr wrap="square" rtlCol="0">
            <a:spAutoFit/>
          </a:bodyPr>
          <a:lstStyle/>
          <a:p>
            <a:pPr algn="ctr"/>
            <a:r>
              <a:rPr lang="en-US" sz="1200" b="1" dirty="0"/>
              <a:t>C</a:t>
            </a:r>
          </a:p>
          <a:p>
            <a:pPr algn="ctr"/>
            <a:r>
              <a:rPr lang="en-US" sz="1200" b="1" dirty="0"/>
              <a:t>O</a:t>
            </a:r>
          </a:p>
          <a:p>
            <a:pPr algn="ctr"/>
            <a:r>
              <a:rPr lang="en-US" sz="1200" b="1" dirty="0"/>
              <a:t>M</a:t>
            </a:r>
          </a:p>
          <a:p>
            <a:pPr algn="ctr"/>
            <a:r>
              <a:rPr lang="en-US" sz="1200" b="1" dirty="0"/>
              <a:t>P</a:t>
            </a:r>
          </a:p>
          <a:p>
            <a:pPr algn="ctr"/>
            <a:r>
              <a:rPr lang="en-US" sz="1200" b="1" dirty="0"/>
              <a:t>O</a:t>
            </a:r>
          </a:p>
          <a:p>
            <a:pPr algn="ctr"/>
            <a:r>
              <a:rPr lang="en-US" sz="1200" b="1" dirty="0"/>
              <a:t>S</a:t>
            </a:r>
          </a:p>
          <a:p>
            <a:pPr algn="ctr"/>
            <a:r>
              <a:rPr lang="en-US" sz="1200" b="1" dirty="0"/>
              <a:t>I</a:t>
            </a:r>
          </a:p>
          <a:p>
            <a:pPr algn="ctr"/>
            <a:r>
              <a:rPr lang="en-US" sz="1200" b="1" dirty="0"/>
              <a:t>T</a:t>
            </a:r>
          </a:p>
          <a:p>
            <a:pPr algn="ctr"/>
            <a:r>
              <a:rPr lang="en-US" sz="1200" b="1" dirty="0"/>
              <a:t>I</a:t>
            </a:r>
          </a:p>
          <a:p>
            <a:pPr algn="ctr"/>
            <a:r>
              <a:rPr lang="en-US" sz="1200" b="1" dirty="0"/>
              <a:t>N</a:t>
            </a:r>
          </a:p>
          <a:p>
            <a:pPr algn="ctr"/>
            <a:r>
              <a:rPr lang="en-US" sz="1400" b="1" dirty="0"/>
              <a:t>G</a:t>
            </a:r>
          </a:p>
        </p:txBody>
      </p:sp>
      <p:sp>
        <p:nvSpPr>
          <p:cNvPr id="2" name="Title 1"/>
          <p:cNvSpPr>
            <a:spLocks noGrp="1"/>
          </p:cNvSpPr>
          <p:nvPr>
            <p:ph type="title"/>
          </p:nvPr>
        </p:nvSpPr>
        <p:spPr/>
        <p:txBody>
          <a:bodyPr/>
          <a:lstStyle/>
          <a:p>
            <a:r>
              <a:rPr lang="en-US" dirty="0">
                <a:solidFill>
                  <a:schemeClr val="bg1"/>
                </a:solidFill>
              </a:rPr>
              <a:t>In conversation….</a:t>
            </a:r>
          </a:p>
        </p:txBody>
      </p:sp>
      <p:sp>
        <p:nvSpPr>
          <p:cNvPr id="4" name="Date Placeholder 3"/>
          <p:cNvSpPr>
            <a:spLocks noGrp="1"/>
          </p:cNvSpPr>
          <p:nvPr>
            <p:ph type="dt" sz="half" idx="10"/>
          </p:nvPr>
        </p:nvSpPr>
        <p:spPr/>
        <p:txBody>
          <a:bodyPr/>
          <a:lstStyle/>
          <a:p>
            <a:fld id="{97BC99EB-0337-4546-9225-7168ABCC6ECB}" type="datetime1">
              <a:rPr lang="en-US" smtClean="0"/>
              <a:t>8/26/2020</a:t>
            </a:fld>
            <a:endParaRPr lang="en-US" dirty="0"/>
          </a:p>
        </p:txBody>
      </p:sp>
      <p:sp>
        <p:nvSpPr>
          <p:cNvPr id="5" name="Footer Placeholder 4"/>
          <p:cNvSpPr>
            <a:spLocks noGrp="1"/>
          </p:cNvSpPr>
          <p:nvPr>
            <p:ph type="ftr" sz="quarter" idx="11"/>
          </p:nvPr>
        </p:nvSpPr>
        <p:spPr/>
        <p:txBody>
          <a:bodyPr/>
          <a:lstStyle/>
          <a:p>
            <a:r>
              <a:rPr lang="en-US" dirty="0"/>
              <a:t>Copyright 2020 Carol Sanford Institute.  All rights reserved.</a:t>
            </a:r>
          </a:p>
        </p:txBody>
      </p:sp>
      <p:sp>
        <p:nvSpPr>
          <p:cNvPr id="6" name="Slide Number Placeholder 5"/>
          <p:cNvSpPr>
            <a:spLocks noGrp="1"/>
          </p:cNvSpPr>
          <p:nvPr>
            <p:ph type="sldNum" sz="quarter" idx="12"/>
          </p:nvPr>
        </p:nvSpPr>
        <p:spPr/>
        <p:txBody>
          <a:bodyPr/>
          <a:lstStyle/>
          <a:p>
            <a:fld id="{FD918CCA-6CD0-804F-8D67-D792168D7B6F}" type="slidenum">
              <a:rPr lang="en-US" smtClean="0"/>
              <a:pPr/>
              <a:t>14</a:t>
            </a:fld>
            <a:endParaRPr lang="en-US" dirty="0"/>
          </a:p>
        </p:txBody>
      </p:sp>
      <p:sp>
        <p:nvSpPr>
          <p:cNvPr id="7" name="Rounded Rectangle 6"/>
          <p:cNvSpPr/>
          <p:nvPr/>
        </p:nvSpPr>
        <p:spPr>
          <a:xfrm>
            <a:off x="838200" y="2497398"/>
            <a:ext cx="800100" cy="211931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ounded Rectangle 7"/>
          <p:cNvSpPr/>
          <p:nvPr/>
        </p:nvSpPr>
        <p:spPr>
          <a:xfrm>
            <a:off x="1752600" y="2497398"/>
            <a:ext cx="609600" cy="207389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ounded Rectangle 8"/>
          <p:cNvSpPr/>
          <p:nvPr/>
        </p:nvSpPr>
        <p:spPr>
          <a:xfrm>
            <a:off x="2590800" y="2497397"/>
            <a:ext cx="762000" cy="206210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ounded Rectangle 9"/>
          <p:cNvSpPr/>
          <p:nvPr/>
        </p:nvSpPr>
        <p:spPr>
          <a:xfrm>
            <a:off x="5753100" y="2497397"/>
            <a:ext cx="685800" cy="196941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838200" y="2497398"/>
            <a:ext cx="685800" cy="2062103"/>
          </a:xfrm>
          <a:prstGeom prst="rect">
            <a:avLst/>
          </a:prstGeom>
          <a:noFill/>
        </p:spPr>
        <p:txBody>
          <a:bodyPr wrap="square" rtlCol="0">
            <a:spAutoFit/>
          </a:bodyPr>
          <a:lstStyle/>
          <a:p>
            <a:pPr algn="ctr"/>
            <a:r>
              <a:rPr lang="en-US" sz="1600" b="1" dirty="0"/>
              <a:t>S</a:t>
            </a:r>
          </a:p>
          <a:p>
            <a:pPr algn="ctr"/>
            <a:r>
              <a:rPr lang="en-US" sz="1600" b="1" dirty="0"/>
              <a:t>O</a:t>
            </a:r>
          </a:p>
          <a:p>
            <a:pPr algn="ctr"/>
            <a:r>
              <a:rPr lang="en-US" sz="1600" b="1" dirty="0"/>
              <a:t>U</a:t>
            </a:r>
          </a:p>
          <a:p>
            <a:pPr algn="ctr"/>
            <a:r>
              <a:rPr lang="en-US" sz="1600" b="1" dirty="0"/>
              <a:t>R</a:t>
            </a:r>
          </a:p>
          <a:p>
            <a:pPr algn="ctr"/>
            <a:r>
              <a:rPr lang="en-US" sz="1600" b="1" dirty="0"/>
              <a:t>C</a:t>
            </a:r>
          </a:p>
          <a:p>
            <a:pPr algn="ctr"/>
            <a:r>
              <a:rPr lang="en-US" sz="1600" b="1" dirty="0"/>
              <a:t>I</a:t>
            </a:r>
          </a:p>
          <a:p>
            <a:pPr algn="ctr"/>
            <a:r>
              <a:rPr lang="en-US" sz="1600" b="1" dirty="0"/>
              <a:t>N</a:t>
            </a:r>
          </a:p>
          <a:p>
            <a:pPr algn="ctr"/>
            <a:r>
              <a:rPr lang="en-US" sz="1600" b="1" dirty="0"/>
              <a:t>G</a:t>
            </a:r>
          </a:p>
        </p:txBody>
      </p:sp>
      <p:sp>
        <p:nvSpPr>
          <p:cNvPr id="12" name="TextBox 11"/>
          <p:cNvSpPr txBox="1"/>
          <p:nvPr/>
        </p:nvSpPr>
        <p:spPr>
          <a:xfrm>
            <a:off x="1752600" y="2497398"/>
            <a:ext cx="609600" cy="2062103"/>
          </a:xfrm>
          <a:prstGeom prst="rect">
            <a:avLst/>
          </a:prstGeom>
          <a:noFill/>
        </p:spPr>
        <p:txBody>
          <a:bodyPr wrap="square" rtlCol="0">
            <a:spAutoFit/>
          </a:bodyPr>
          <a:lstStyle/>
          <a:p>
            <a:pPr algn="ctr"/>
            <a:r>
              <a:rPr lang="en-US" sz="1600" b="1" dirty="0"/>
              <a:t>R</a:t>
            </a:r>
          </a:p>
          <a:p>
            <a:pPr algn="ctr"/>
            <a:r>
              <a:rPr lang="en-US" sz="1600" b="1" dirty="0"/>
              <a:t>E</a:t>
            </a:r>
          </a:p>
          <a:p>
            <a:pPr algn="ctr"/>
            <a:r>
              <a:rPr lang="en-US" sz="1600" b="1" dirty="0"/>
              <a:t>F</a:t>
            </a:r>
          </a:p>
          <a:p>
            <a:pPr algn="ctr"/>
            <a:r>
              <a:rPr lang="en-US" sz="1600" b="1" dirty="0"/>
              <a:t>I</a:t>
            </a:r>
          </a:p>
          <a:p>
            <a:pPr algn="ctr"/>
            <a:r>
              <a:rPr lang="en-US" sz="1600" b="1" dirty="0"/>
              <a:t>N</a:t>
            </a:r>
          </a:p>
          <a:p>
            <a:pPr algn="ctr"/>
            <a:r>
              <a:rPr lang="en-US" sz="1600" b="1" dirty="0"/>
              <a:t>I</a:t>
            </a:r>
          </a:p>
          <a:p>
            <a:pPr algn="ctr"/>
            <a:r>
              <a:rPr lang="en-US" sz="1600" b="1" dirty="0"/>
              <a:t>N</a:t>
            </a:r>
          </a:p>
          <a:p>
            <a:pPr algn="ctr"/>
            <a:r>
              <a:rPr lang="en-US" sz="1600" b="1" dirty="0"/>
              <a:t>G</a:t>
            </a:r>
          </a:p>
        </p:txBody>
      </p:sp>
      <p:sp>
        <p:nvSpPr>
          <p:cNvPr id="13" name="TextBox 12"/>
          <p:cNvSpPr txBox="1"/>
          <p:nvPr/>
        </p:nvSpPr>
        <p:spPr>
          <a:xfrm>
            <a:off x="2667000" y="2435843"/>
            <a:ext cx="457200" cy="2246769"/>
          </a:xfrm>
          <a:prstGeom prst="rect">
            <a:avLst/>
          </a:prstGeom>
          <a:noFill/>
        </p:spPr>
        <p:txBody>
          <a:bodyPr wrap="square" rtlCol="0">
            <a:spAutoFit/>
          </a:bodyPr>
          <a:lstStyle/>
          <a:p>
            <a:pPr algn="ctr"/>
            <a:r>
              <a:rPr lang="en-US" sz="1400" b="1" dirty="0"/>
              <a:t>C</a:t>
            </a:r>
          </a:p>
          <a:p>
            <a:pPr algn="ctr"/>
            <a:r>
              <a:rPr lang="en-US" sz="1400" b="1" dirty="0"/>
              <a:t>O</a:t>
            </a:r>
          </a:p>
          <a:p>
            <a:pPr algn="ctr"/>
            <a:r>
              <a:rPr lang="en-US" sz="1400" b="1" dirty="0"/>
              <a:t>N</a:t>
            </a:r>
          </a:p>
          <a:p>
            <a:pPr algn="ctr"/>
            <a:r>
              <a:rPr lang="en-US" sz="1400" b="1" dirty="0"/>
              <a:t>V</a:t>
            </a:r>
          </a:p>
          <a:p>
            <a:pPr algn="ctr"/>
            <a:r>
              <a:rPr lang="en-US" sz="1400" b="1" dirty="0"/>
              <a:t>E</a:t>
            </a:r>
          </a:p>
          <a:p>
            <a:pPr algn="ctr"/>
            <a:r>
              <a:rPr lang="en-US" sz="1400" b="1" dirty="0"/>
              <a:t>R</a:t>
            </a:r>
          </a:p>
          <a:p>
            <a:pPr algn="ctr"/>
            <a:r>
              <a:rPr lang="en-US" sz="1400" b="1" dirty="0"/>
              <a:t>T</a:t>
            </a:r>
          </a:p>
          <a:p>
            <a:pPr algn="ctr"/>
            <a:r>
              <a:rPr lang="en-US" sz="1400" b="1" dirty="0"/>
              <a:t>I</a:t>
            </a:r>
          </a:p>
          <a:p>
            <a:pPr algn="ctr"/>
            <a:r>
              <a:rPr lang="en-US" sz="1400" b="1" dirty="0"/>
              <a:t>N</a:t>
            </a:r>
          </a:p>
          <a:p>
            <a:pPr algn="ctr"/>
            <a:r>
              <a:rPr lang="en-US" sz="1400" b="1" dirty="0"/>
              <a:t>G</a:t>
            </a:r>
          </a:p>
        </p:txBody>
      </p:sp>
      <p:sp>
        <p:nvSpPr>
          <p:cNvPr id="21" name="TextBox 20"/>
          <p:cNvSpPr txBox="1"/>
          <p:nvPr/>
        </p:nvSpPr>
        <p:spPr>
          <a:xfrm>
            <a:off x="5715000" y="2424052"/>
            <a:ext cx="762000" cy="2123658"/>
          </a:xfrm>
          <a:prstGeom prst="rect">
            <a:avLst/>
          </a:prstGeom>
          <a:noFill/>
        </p:spPr>
        <p:txBody>
          <a:bodyPr wrap="square" rtlCol="0">
            <a:spAutoFit/>
          </a:bodyPr>
          <a:lstStyle/>
          <a:p>
            <a:pPr algn="ctr"/>
            <a:r>
              <a:rPr lang="en-US" sz="1200" b="1" dirty="0"/>
              <a:t>I</a:t>
            </a:r>
          </a:p>
          <a:p>
            <a:pPr algn="ctr"/>
            <a:r>
              <a:rPr lang="en-US" sz="1200" b="1" dirty="0"/>
              <a:t>N</a:t>
            </a:r>
          </a:p>
          <a:p>
            <a:pPr algn="ctr"/>
            <a:r>
              <a:rPr lang="en-US" sz="1200" b="1" dirty="0"/>
              <a:t>T</a:t>
            </a:r>
          </a:p>
          <a:p>
            <a:pPr algn="ctr"/>
            <a:r>
              <a:rPr lang="en-US" sz="1200" b="1" dirty="0"/>
              <a:t>E</a:t>
            </a:r>
          </a:p>
          <a:p>
            <a:pPr algn="ctr"/>
            <a:r>
              <a:rPr lang="en-US" sz="1200" b="1" dirty="0"/>
              <a:t>G</a:t>
            </a:r>
          </a:p>
          <a:p>
            <a:pPr algn="ctr"/>
            <a:r>
              <a:rPr lang="en-US" sz="1200" b="1" dirty="0"/>
              <a:t>R</a:t>
            </a:r>
          </a:p>
          <a:p>
            <a:pPr algn="ctr"/>
            <a:r>
              <a:rPr lang="en-US" sz="1200" b="1" dirty="0"/>
              <a:t>A</a:t>
            </a:r>
          </a:p>
          <a:p>
            <a:pPr algn="ctr"/>
            <a:r>
              <a:rPr lang="en-US" sz="1200" b="1" dirty="0"/>
              <a:t>T</a:t>
            </a:r>
          </a:p>
          <a:p>
            <a:pPr algn="ctr"/>
            <a:r>
              <a:rPr lang="en-US" sz="1200" b="1" dirty="0"/>
              <a:t>I</a:t>
            </a:r>
          </a:p>
          <a:p>
            <a:pPr algn="ctr"/>
            <a:r>
              <a:rPr lang="en-US" sz="1200" b="1" dirty="0"/>
              <a:t>N</a:t>
            </a:r>
          </a:p>
          <a:p>
            <a:pPr algn="ctr"/>
            <a:r>
              <a:rPr lang="en-US" sz="1200" b="1" dirty="0"/>
              <a:t>G</a:t>
            </a:r>
          </a:p>
        </p:txBody>
      </p:sp>
      <p:sp>
        <p:nvSpPr>
          <p:cNvPr id="23" name="Rounded Rectangle 22"/>
          <p:cNvSpPr/>
          <p:nvPr/>
        </p:nvSpPr>
        <p:spPr>
          <a:xfrm>
            <a:off x="7772400" y="2497397"/>
            <a:ext cx="685800" cy="196941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TextBox 23"/>
          <p:cNvSpPr txBox="1"/>
          <p:nvPr/>
        </p:nvSpPr>
        <p:spPr>
          <a:xfrm>
            <a:off x="6858000" y="2470965"/>
            <a:ext cx="495300" cy="2123658"/>
          </a:xfrm>
          <a:prstGeom prst="rect">
            <a:avLst/>
          </a:prstGeom>
          <a:noFill/>
        </p:spPr>
        <p:txBody>
          <a:bodyPr wrap="square" rtlCol="0">
            <a:spAutoFit/>
          </a:bodyPr>
          <a:lstStyle/>
          <a:p>
            <a:r>
              <a:rPr lang="en-US" sz="1200" b="1" dirty="0"/>
              <a:t>R</a:t>
            </a:r>
          </a:p>
          <a:p>
            <a:r>
              <a:rPr lang="en-US" sz="1200" b="1" dirty="0"/>
              <a:t>E</a:t>
            </a:r>
          </a:p>
          <a:p>
            <a:r>
              <a:rPr lang="en-US" sz="1200" b="1" dirty="0"/>
              <a:t>I</a:t>
            </a:r>
          </a:p>
          <a:p>
            <a:r>
              <a:rPr lang="en-US" sz="1200" b="1" dirty="0"/>
              <a:t>N</a:t>
            </a:r>
          </a:p>
          <a:p>
            <a:r>
              <a:rPr lang="en-US" sz="1200" b="1" dirty="0"/>
              <a:t>V</a:t>
            </a:r>
          </a:p>
          <a:p>
            <a:r>
              <a:rPr lang="en-US" sz="1200" b="1" dirty="0"/>
              <a:t>E</a:t>
            </a:r>
          </a:p>
          <a:p>
            <a:r>
              <a:rPr lang="en-US" sz="1200" b="1" dirty="0"/>
              <a:t>S</a:t>
            </a:r>
          </a:p>
          <a:p>
            <a:r>
              <a:rPr lang="en-US" sz="1200" b="1" dirty="0"/>
              <a:t>T</a:t>
            </a:r>
          </a:p>
          <a:p>
            <a:r>
              <a:rPr lang="en-US" sz="1200" b="1" dirty="0"/>
              <a:t>I</a:t>
            </a:r>
          </a:p>
          <a:p>
            <a:r>
              <a:rPr lang="en-US" sz="1200" b="1" dirty="0"/>
              <a:t>N</a:t>
            </a:r>
          </a:p>
          <a:p>
            <a:r>
              <a:rPr lang="en-US" sz="1200" b="1" dirty="0"/>
              <a:t>G</a:t>
            </a:r>
          </a:p>
        </p:txBody>
      </p:sp>
      <p:sp>
        <p:nvSpPr>
          <p:cNvPr id="25" name="TextBox 24"/>
          <p:cNvSpPr txBox="1"/>
          <p:nvPr/>
        </p:nvSpPr>
        <p:spPr>
          <a:xfrm>
            <a:off x="7924800" y="2571750"/>
            <a:ext cx="381000" cy="2123658"/>
          </a:xfrm>
          <a:prstGeom prst="rect">
            <a:avLst/>
          </a:prstGeom>
          <a:noFill/>
        </p:spPr>
        <p:txBody>
          <a:bodyPr wrap="square" rtlCol="0">
            <a:spAutoFit/>
          </a:bodyPr>
          <a:lstStyle/>
          <a:p>
            <a:r>
              <a:rPr lang="en-US" sz="1000" b="1" dirty="0"/>
              <a:t>R</a:t>
            </a:r>
          </a:p>
          <a:p>
            <a:r>
              <a:rPr lang="en-US" sz="1000" b="1" dirty="0"/>
              <a:t>E</a:t>
            </a:r>
          </a:p>
          <a:p>
            <a:r>
              <a:rPr lang="en-US" sz="1000" b="1" dirty="0"/>
              <a:t>G</a:t>
            </a:r>
          </a:p>
          <a:p>
            <a:r>
              <a:rPr lang="en-US" sz="1000" b="1" dirty="0"/>
              <a:t>E</a:t>
            </a:r>
          </a:p>
          <a:p>
            <a:r>
              <a:rPr lang="en-US" sz="1000" b="1" dirty="0"/>
              <a:t>N</a:t>
            </a:r>
          </a:p>
          <a:p>
            <a:r>
              <a:rPr lang="en-US" sz="1000" b="1" dirty="0"/>
              <a:t>E</a:t>
            </a:r>
          </a:p>
          <a:p>
            <a:r>
              <a:rPr lang="en-US" sz="1000" b="1" dirty="0"/>
              <a:t>R</a:t>
            </a:r>
          </a:p>
          <a:p>
            <a:r>
              <a:rPr lang="en-US" sz="1000" b="1" dirty="0"/>
              <a:t>A</a:t>
            </a:r>
          </a:p>
          <a:p>
            <a:r>
              <a:rPr lang="en-US" sz="1000" b="1" dirty="0"/>
              <a:t>T</a:t>
            </a:r>
          </a:p>
          <a:p>
            <a:r>
              <a:rPr lang="en-US" sz="1000" b="1" dirty="0"/>
              <a:t>I</a:t>
            </a:r>
          </a:p>
          <a:p>
            <a:r>
              <a:rPr lang="en-US" sz="1000" b="1" dirty="0"/>
              <a:t>N</a:t>
            </a:r>
          </a:p>
          <a:p>
            <a:r>
              <a:rPr lang="en-US" sz="1000" b="1" dirty="0"/>
              <a:t>G</a:t>
            </a:r>
          </a:p>
          <a:p>
            <a:endParaRPr lang="en-US" sz="1200" b="1" dirty="0"/>
          </a:p>
        </p:txBody>
      </p:sp>
      <p:cxnSp>
        <p:nvCxnSpPr>
          <p:cNvPr id="27" name="Straight Arrow Connector 26"/>
          <p:cNvCxnSpPr/>
          <p:nvPr/>
        </p:nvCxnSpPr>
        <p:spPr>
          <a:xfrm rot="10800000">
            <a:off x="609600" y="2424052"/>
            <a:ext cx="7543800" cy="1588"/>
          </a:xfrm>
          <a:prstGeom prst="straightConnector1">
            <a:avLst/>
          </a:prstGeom>
          <a:ln w="57150" cap="flat" cmpd="sng" algn="ctr">
            <a:solidFill>
              <a:srgbClr val="FFFF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61292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9A260A1-A5E6-D841-866F-FD688187CD26}"/>
              </a:ext>
            </a:extLst>
          </p:cNvPr>
          <p:cNvSpPr>
            <a:spLocks noGrp="1"/>
          </p:cNvSpPr>
          <p:nvPr>
            <p:ph type="title"/>
          </p:nvPr>
        </p:nvSpPr>
        <p:spPr/>
        <p:txBody>
          <a:bodyPr/>
          <a:lstStyle/>
          <a:p>
            <a:r>
              <a:rPr lang="en-US" dirty="0">
                <a:solidFill>
                  <a:schemeClr val="bg1"/>
                </a:solidFill>
              </a:rPr>
              <a:t>Exercise: Share Thinking</a:t>
            </a:r>
          </a:p>
        </p:txBody>
      </p:sp>
      <p:sp>
        <p:nvSpPr>
          <p:cNvPr id="3" name="Content Placeholder 2">
            <a:extLst>
              <a:ext uri="{FF2B5EF4-FFF2-40B4-BE49-F238E27FC236}">
                <a16:creationId xmlns="" xmlns:a16="http://schemas.microsoft.com/office/drawing/2014/main" id="{23E69C9F-2BDA-F14F-82C1-F281281C4866}"/>
              </a:ext>
            </a:extLst>
          </p:cNvPr>
          <p:cNvSpPr>
            <a:spLocks noGrp="1"/>
          </p:cNvSpPr>
          <p:nvPr>
            <p:ph idx="1"/>
          </p:nvPr>
        </p:nvSpPr>
        <p:spPr/>
        <p:txBody>
          <a:bodyPr>
            <a:normAutofit lnSpcReduction="10000"/>
          </a:bodyPr>
          <a:lstStyle/>
          <a:p>
            <a:r>
              <a:rPr lang="en-US" dirty="0">
                <a:solidFill>
                  <a:schemeClr val="bg1"/>
                </a:solidFill>
              </a:rPr>
              <a:t>ASSESS YOUR BUYERS/USERS AS WE GO; one customer/consumer. Test others</a:t>
            </a:r>
          </a:p>
          <a:p>
            <a:pPr lvl="1"/>
            <a:r>
              <a:rPr lang="en-US" dirty="0">
                <a:solidFill>
                  <a:schemeClr val="bg1"/>
                </a:solidFill>
              </a:rPr>
              <a:t>HOW DO THEY ACCOMPLISH THIS PHASE</a:t>
            </a:r>
          </a:p>
          <a:p>
            <a:pPr lvl="1"/>
            <a:r>
              <a:rPr lang="en-US" dirty="0">
                <a:solidFill>
                  <a:schemeClr val="bg1"/>
                </a:solidFill>
              </a:rPr>
              <a:t>HOW DO THEY DISCERN FIT</a:t>
            </a:r>
          </a:p>
          <a:p>
            <a:pPr lvl="1"/>
            <a:r>
              <a:rPr lang="en-US" dirty="0">
                <a:solidFill>
                  <a:schemeClr val="bg1"/>
                </a:solidFill>
              </a:rPr>
              <a:t>HOW DO THEY DECIDE </a:t>
            </a:r>
          </a:p>
          <a:p>
            <a:pPr lvl="1"/>
            <a:r>
              <a:rPr lang="en-US" dirty="0">
                <a:solidFill>
                  <a:schemeClr val="bg1"/>
                </a:solidFill>
              </a:rPr>
              <a:t>HOW CAN WE HELP THEM IMPROVE THIS PHASE</a:t>
            </a:r>
          </a:p>
        </p:txBody>
      </p:sp>
      <p:sp>
        <p:nvSpPr>
          <p:cNvPr id="4" name="Date Placeholder 3">
            <a:extLst>
              <a:ext uri="{FF2B5EF4-FFF2-40B4-BE49-F238E27FC236}">
                <a16:creationId xmlns="" xmlns:a16="http://schemas.microsoft.com/office/drawing/2014/main" id="{9189DB23-485B-6444-94D7-603371A395F1}"/>
              </a:ext>
            </a:extLst>
          </p:cNvPr>
          <p:cNvSpPr>
            <a:spLocks noGrp="1"/>
          </p:cNvSpPr>
          <p:nvPr>
            <p:ph type="dt" sz="half" idx="10"/>
          </p:nvPr>
        </p:nvSpPr>
        <p:spPr/>
        <p:txBody>
          <a:bodyPr/>
          <a:lstStyle/>
          <a:p>
            <a:fld id="{55194A57-34BD-E247-9F97-F8B71202148F}" type="datetime1">
              <a:rPr lang="en-US" smtClean="0"/>
              <a:t>8/26/2020</a:t>
            </a:fld>
            <a:endParaRPr lang="en-US" dirty="0"/>
          </a:p>
        </p:txBody>
      </p:sp>
      <p:sp>
        <p:nvSpPr>
          <p:cNvPr id="5" name="Footer Placeholder 4">
            <a:extLst>
              <a:ext uri="{FF2B5EF4-FFF2-40B4-BE49-F238E27FC236}">
                <a16:creationId xmlns="" xmlns:a16="http://schemas.microsoft.com/office/drawing/2014/main" id="{7425235B-003B-C544-A209-998A4B9B9D25}"/>
              </a:ext>
            </a:extLst>
          </p:cNvPr>
          <p:cNvSpPr>
            <a:spLocks noGrp="1"/>
          </p:cNvSpPr>
          <p:nvPr>
            <p:ph type="ftr" sz="quarter" idx="11"/>
          </p:nvPr>
        </p:nvSpPr>
        <p:spPr/>
        <p:txBody>
          <a:bodyPr/>
          <a:lstStyle/>
          <a:p>
            <a:r>
              <a:rPr lang="en-US" dirty="0"/>
              <a:t>Copyright 2020 Carol Sanford Institute.  All rights reserved.</a:t>
            </a:r>
          </a:p>
        </p:txBody>
      </p:sp>
      <p:sp>
        <p:nvSpPr>
          <p:cNvPr id="6" name="Slide Number Placeholder 5">
            <a:extLst>
              <a:ext uri="{FF2B5EF4-FFF2-40B4-BE49-F238E27FC236}">
                <a16:creationId xmlns="" xmlns:a16="http://schemas.microsoft.com/office/drawing/2014/main" id="{A1CD9D22-A84E-5E40-A5C9-3B42F648652D}"/>
              </a:ext>
            </a:extLst>
          </p:cNvPr>
          <p:cNvSpPr>
            <a:spLocks noGrp="1"/>
          </p:cNvSpPr>
          <p:nvPr>
            <p:ph type="sldNum" sz="quarter" idx="12"/>
          </p:nvPr>
        </p:nvSpPr>
        <p:spPr/>
        <p:txBody>
          <a:bodyPr/>
          <a:lstStyle/>
          <a:p>
            <a:fld id="{FD918CCA-6CD0-804F-8D67-D792168D7B6F}" type="slidenum">
              <a:rPr lang="en-US" smtClean="0"/>
              <a:pPr/>
              <a:t>15</a:t>
            </a:fld>
            <a:endParaRPr lang="en-US" dirty="0"/>
          </a:p>
        </p:txBody>
      </p:sp>
    </p:spTree>
    <p:extLst>
      <p:ext uri="{BB962C8B-B14F-4D97-AF65-F5344CB8AC3E}">
        <p14:creationId xmlns:p14="http://schemas.microsoft.com/office/powerpoint/2010/main" val="1599579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FF"/>
                </a:solidFill>
              </a:rPr>
              <a:t>Phases of Value-Adding</a:t>
            </a:r>
          </a:p>
        </p:txBody>
      </p:sp>
      <p:sp>
        <p:nvSpPr>
          <p:cNvPr id="3" name="Content Placeholder 2"/>
          <p:cNvSpPr>
            <a:spLocks noGrp="1"/>
          </p:cNvSpPr>
          <p:nvPr>
            <p:ph idx="1"/>
          </p:nvPr>
        </p:nvSpPr>
        <p:spPr/>
        <p:txBody>
          <a:bodyPr>
            <a:normAutofit fontScale="70000" lnSpcReduction="20000"/>
          </a:bodyPr>
          <a:lstStyle/>
          <a:p>
            <a:r>
              <a:rPr lang="en-US" dirty="0">
                <a:solidFill>
                  <a:schemeClr val="bg1"/>
                </a:solidFill>
              </a:rPr>
              <a:t>We want some Finishing:</a:t>
            </a:r>
          </a:p>
          <a:p>
            <a:pPr lvl="1" algn="ctr">
              <a:buNone/>
            </a:pPr>
            <a:r>
              <a:rPr lang="en-US" sz="3600" dirty="0">
                <a:solidFill>
                  <a:srgbClr val="FFFF00"/>
                </a:solidFill>
              </a:rPr>
              <a:t>“Put a bow on it” option</a:t>
            </a:r>
          </a:p>
          <a:p>
            <a:pPr lvl="2"/>
            <a:r>
              <a:rPr lang="en-US" dirty="0">
                <a:solidFill>
                  <a:schemeClr val="bg1"/>
                </a:solidFill>
              </a:rPr>
              <a:t>Delivery/ special delivery- UPS, FEDEX</a:t>
            </a:r>
          </a:p>
          <a:p>
            <a:pPr lvl="2"/>
            <a:r>
              <a:rPr lang="en-US" dirty="0">
                <a:solidFill>
                  <a:schemeClr val="bg1"/>
                </a:solidFill>
              </a:rPr>
              <a:t>Protection/insurance</a:t>
            </a:r>
          </a:p>
          <a:p>
            <a:pPr lvl="2"/>
            <a:r>
              <a:rPr lang="en-US" dirty="0">
                <a:solidFill>
                  <a:schemeClr val="bg1"/>
                </a:solidFill>
              </a:rPr>
              <a:t>Options as add ons</a:t>
            </a:r>
          </a:p>
          <a:p>
            <a:pPr lvl="2"/>
            <a:r>
              <a:rPr lang="en-US" dirty="0">
                <a:solidFill>
                  <a:schemeClr val="bg1"/>
                </a:solidFill>
              </a:rPr>
              <a:t>Full Service</a:t>
            </a:r>
          </a:p>
          <a:p>
            <a:pPr lvl="2"/>
            <a:r>
              <a:rPr lang="en-US" dirty="0">
                <a:solidFill>
                  <a:schemeClr val="bg1"/>
                </a:solidFill>
              </a:rPr>
              <a:t>Systems (Apple with iTunes, iPod, </a:t>
            </a:r>
            <a:r>
              <a:rPr lang="en-US" dirty="0" smtClean="0">
                <a:solidFill>
                  <a:schemeClr val="bg1"/>
                </a:solidFill>
              </a:rPr>
              <a:t>etc.)</a:t>
            </a:r>
            <a:endParaRPr lang="en-US" dirty="0">
              <a:solidFill>
                <a:schemeClr val="bg1"/>
              </a:solidFill>
            </a:endParaRPr>
          </a:p>
          <a:p>
            <a:pPr lvl="2"/>
            <a:r>
              <a:rPr lang="en-US" dirty="0">
                <a:solidFill>
                  <a:schemeClr val="bg1"/>
                </a:solidFill>
              </a:rPr>
              <a:t>Example in your industry</a:t>
            </a:r>
          </a:p>
          <a:p>
            <a:pPr lvl="2">
              <a:buNone/>
            </a:pPr>
            <a:endParaRPr lang="en-US" dirty="0">
              <a:solidFill>
                <a:schemeClr val="bg1"/>
              </a:solidFill>
            </a:endParaRPr>
          </a:p>
          <a:p>
            <a:pPr lvl="1">
              <a:buNone/>
            </a:pPr>
            <a:r>
              <a:rPr lang="en-US" dirty="0">
                <a:solidFill>
                  <a:schemeClr val="bg1"/>
                </a:solidFill>
              </a:rPr>
              <a:t>Key value: </a:t>
            </a:r>
            <a:r>
              <a:rPr lang="en-US" dirty="0" smtClean="0">
                <a:solidFill>
                  <a:schemeClr val="bg1"/>
                </a:solidFill>
              </a:rPr>
              <a:t>uninterrupted </a:t>
            </a:r>
            <a:r>
              <a:rPr lang="en-US" dirty="0">
                <a:solidFill>
                  <a:schemeClr val="bg1"/>
                </a:solidFill>
              </a:rPr>
              <a:t>life. Presentation &amp; protection </a:t>
            </a:r>
          </a:p>
          <a:p>
            <a:pPr lvl="1">
              <a:buNone/>
            </a:pPr>
            <a:r>
              <a:rPr lang="en-US" dirty="0">
                <a:solidFill>
                  <a:schemeClr val="bg1"/>
                </a:solidFill>
              </a:rPr>
              <a:t>Offering: customization, training added on, distribution</a:t>
            </a:r>
          </a:p>
        </p:txBody>
      </p:sp>
      <p:sp>
        <p:nvSpPr>
          <p:cNvPr id="4" name="Date Placeholder 3"/>
          <p:cNvSpPr>
            <a:spLocks noGrp="1"/>
          </p:cNvSpPr>
          <p:nvPr>
            <p:ph type="dt" sz="half" idx="10"/>
          </p:nvPr>
        </p:nvSpPr>
        <p:spPr/>
        <p:txBody>
          <a:bodyPr/>
          <a:lstStyle/>
          <a:p>
            <a:fld id="{DF86B561-1E38-8341-B8FB-4F37A4486334}" type="datetime1">
              <a:rPr lang="en-US" smtClean="0"/>
              <a:t>8/26/2020</a:t>
            </a:fld>
            <a:endParaRPr lang="en-US" dirty="0"/>
          </a:p>
        </p:txBody>
      </p:sp>
      <p:sp>
        <p:nvSpPr>
          <p:cNvPr id="5" name="Footer Placeholder 4"/>
          <p:cNvSpPr>
            <a:spLocks noGrp="1"/>
          </p:cNvSpPr>
          <p:nvPr>
            <p:ph type="ftr" sz="quarter" idx="11"/>
          </p:nvPr>
        </p:nvSpPr>
        <p:spPr/>
        <p:txBody>
          <a:bodyPr/>
          <a:lstStyle/>
          <a:p>
            <a:r>
              <a:rPr lang="en-US" dirty="0"/>
              <a:t>Copyright 2020 Carol Sanford Institute.  All rights reserved.</a:t>
            </a:r>
          </a:p>
        </p:txBody>
      </p:sp>
      <p:sp>
        <p:nvSpPr>
          <p:cNvPr id="6" name="Slide Number Placeholder 5"/>
          <p:cNvSpPr>
            <a:spLocks noGrp="1"/>
          </p:cNvSpPr>
          <p:nvPr>
            <p:ph type="sldNum" sz="quarter" idx="12"/>
          </p:nvPr>
        </p:nvSpPr>
        <p:spPr/>
        <p:txBody>
          <a:bodyPr/>
          <a:lstStyle/>
          <a:p>
            <a:fld id="{FD918CCA-6CD0-804F-8D67-D792168D7B6F}"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sz="2400" dirty="0">
                <a:solidFill>
                  <a:srgbClr val="FFFFFF"/>
                </a:solidFill>
              </a:rPr>
              <a:t>Where are you Working with Your Offering? the flow of your offering and business model to partner with each mode?</a:t>
            </a:r>
          </a:p>
          <a:p>
            <a:pPr>
              <a:buNone/>
            </a:pPr>
            <a:endParaRPr lang="en-US" dirty="0"/>
          </a:p>
        </p:txBody>
      </p:sp>
      <p:sp>
        <p:nvSpPr>
          <p:cNvPr id="22" name="Rounded Rectangle 21"/>
          <p:cNvSpPr/>
          <p:nvPr/>
        </p:nvSpPr>
        <p:spPr>
          <a:xfrm>
            <a:off x="6667500" y="2497397"/>
            <a:ext cx="685800" cy="196941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ounded Rectangle 17"/>
          <p:cNvSpPr/>
          <p:nvPr/>
        </p:nvSpPr>
        <p:spPr>
          <a:xfrm>
            <a:off x="3657600" y="2497397"/>
            <a:ext cx="685800" cy="203132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TextBox 15"/>
          <p:cNvSpPr txBox="1"/>
          <p:nvPr/>
        </p:nvSpPr>
        <p:spPr>
          <a:xfrm>
            <a:off x="3657600" y="2497397"/>
            <a:ext cx="685800" cy="2154436"/>
          </a:xfrm>
          <a:prstGeom prst="rect">
            <a:avLst/>
          </a:prstGeom>
          <a:noFill/>
        </p:spPr>
        <p:txBody>
          <a:bodyPr wrap="square" rtlCol="0">
            <a:spAutoFit/>
          </a:bodyPr>
          <a:lstStyle/>
          <a:p>
            <a:pPr algn="ctr"/>
            <a:r>
              <a:rPr lang="en-US" sz="1200" b="1" dirty="0"/>
              <a:t>C</a:t>
            </a:r>
          </a:p>
          <a:p>
            <a:pPr algn="ctr"/>
            <a:r>
              <a:rPr lang="en-US" sz="1200" b="1" dirty="0"/>
              <a:t>O</a:t>
            </a:r>
          </a:p>
          <a:p>
            <a:pPr algn="ctr"/>
            <a:r>
              <a:rPr lang="en-US" sz="1200" b="1" dirty="0"/>
              <a:t>M</a:t>
            </a:r>
          </a:p>
          <a:p>
            <a:pPr algn="ctr"/>
            <a:r>
              <a:rPr lang="en-US" sz="1200" b="1" dirty="0"/>
              <a:t>P</a:t>
            </a:r>
          </a:p>
          <a:p>
            <a:pPr algn="ctr"/>
            <a:r>
              <a:rPr lang="en-US" sz="1200" b="1" dirty="0"/>
              <a:t>O</a:t>
            </a:r>
          </a:p>
          <a:p>
            <a:pPr algn="ctr"/>
            <a:r>
              <a:rPr lang="en-US" sz="1200" b="1" dirty="0"/>
              <a:t>S</a:t>
            </a:r>
          </a:p>
          <a:p>
            <a:pPr algn="ctr"/>
            <a:r>
              <a:rPr lang="en-US" sz="1200" b="1" dirty="0"/>
              <a:t>I</a:t>
            </a:r>
          </a:p>
          <a:p>
            <a:pPr algn="ctr"/>
            <a:r>
              <a:rPr lang="en-US" sz="1200" b="1" dirty="0"/>
              <a:t>T</a:t>
            </a:r>
          </a:p>
          <a:p>
            <a:pPr algn="ctr"/>
            <a:r>
              <a:rPr lang="en-US" sz="1200" b="1" dirty="0"/>
              <a:t>I</a:t>
            </a:r>
          </a:p>
          <a:p>
            <a:pPr algn="ctr"/>
            <a:r>
              <a:rPr lang="en-US" sz="1200" b="1" dirty="0"/>
              <a:t>N</a:t>
            </a:r>
          </a:p>
          <a:p>
            <a:pPr algn="ctr"/>
            <a:r>
              <a:rPr lang="en-US" sz="1400" b="1" dirty="0"/>
              <a:t>G</a:t>
            </a:r>
          </a:p>
        </p:txBody>
      </p:sp>
      <p:sp>
        <p:nvSpPr>
          <p:cNvPr id="2" name="Title 1"/>
          <p:cNvSpPr>
            <a:spLocks noGrp="1"/>
          </p:cNvSpPr>
          <p:nvPr>
            <p:ph type="title"/>
          </p:nvPr>
        </p:nvSpPr>
        <p:spPr/>
        <p:txBody>
          <a:bodyPr/>
          <a:lstStyle/>
          <a:p>
            <a:r>
              <a:rPr lang="en-US" dirty="0">
                <a:solidFill>
                  <a:schemeClr val="bg1"/>
                </a:solidFill>
              </a:rPr>
              <a:t>In conversation….</a:t>
            </a:r>
          </a:p>
        </p:txBody>
      </p:sp>
      <p:sp>
        <p:nvSpPr>
          <p:cNvPr id="4" name="Date Placeholder 3"/>
          <p:cNvSpPr>
            <a:spLocks noGrp="1"/>
          </p:cNvSpPr>
          <p:nvPr>
            <p:ph type="dt" sz="half" idx="10"/>
          </p:nvPr>
        </p:nvSpPr>
        <p:spPr/>
        <p:txBody>
          <a:bodyPr/>
          <a:lstStyle/>
          <a:p>
            <a:fld id="{97BC99EB-0337-4546-9225-7168ABCC6ECB}" type="datetime1">
              <a:rPr lang="en-US" smtClean="0"/>
              <a:t>8/26/2020</a:t>
            </a:fld>
            <a:endParaRPr lang="en-US" dirty="0"/>
          </a:p>
        </p:txBody>
      </p:sp>
      <p:sp>
        <p:nvSpPr>
          <p:cNvPr id="5" name="Footer Placeholder 4"/>
          <p:cNvSpPr>
            <a:spLocks noGrp="1"/>
          </p:cNvSpPr>
          <p:nvPr>
            <p:ph type="ftr" sz="quarter" idx="11"/>
          </p:nvPr>
        </p:nvSpPr>
        <p:spPr/>
        <p:txBody>
          <a:bodyPr/>
          <a:lstStyle/>
          <a:p>
            <a:r>
              <a:rPr lang="en-US" dirty="0"/>
              <a:t>Copyright 2020 Carol Sanford Institute.  All rights reserved.</a:t>
            </a:r>
          </a:p>
        </p:txBody>
      </p:sp>
      <p:sp>
        <p:nvSpPr>
          <p:cNvPr id="6" name="Slide Number Placeholder 5"/>
          <p:cNvSpPr>
            <a:spLocks noGrp="1"/>
          </p:cNvSpPr>
          <p:nvPr>
            <p:ph type="sldNum" sz="quarter" idx="12"/>
          </p:nvPr>
        </p:nvSpPr>
        <p:spPr/>
        <p:txBody>
          <a:bodyPr/>
          <a:lstStyle/>
          <a:p>
            <a:fld id="{FD918CCA-6CD0-804F-8D67-D792168D7B6F}" type="slidenum">
              <a:rPr lang="en-US" smtClean="0"/>
              <a:pPr/>
              <a:t>17</a:t>
            </a:fld>
            <a:endParaRPr lang="en-US" dirty="0"/>
          </a:p>
        </p:txBody>
      </p:sp>
      <p:sp>
        <p:nvSpPr>
          <p:cNvPr id="7" name="Rounded Rectangle 6"/>
          <p:cNvSpPr/>
          <p:nvPr/>
        </p:nvSpPr>
        <p:spPr>
          <a:xfrm>
            <a:off x="838200" y="2497398"/>
            <a:ext cx="800100" cy="211931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ounded Rectangle 7"/>
          <p:cNvSpPr/>
          <p:nvPr/>
        </p:nvSpPr>
        <p:spPr>
          <a:xfrm>
            <a:off x="1752600" y="2497398"/>
            <a:ext cx="609600" cy="207389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ounded Rectangle 8"/>
          <p:cNvSpPr/>
          <p:nvPr/>
        </p:nvSpPr>
        <p:spPr>
          <a:xfrm>
            <a:off x="2590800" y="2497397"/>
            <a:ext cx="762000" cy="206210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ounded Rectangle 9"/>
          <p:cNvSpPr/>
          <p:nvPr/>
        </p:nvSpPr>
        <p:spPr>
          <a:xfrm>
            <a:off x="5753100" y="2497397"/>
            <a:ext cx="685800" cy="196941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838200" y="2497398"/>
            <a:ext cx="685800" cy="2062103"/>
          </a:xfrm>
          <a:prstGeom prst="rect">
            <a:avLst/>
          </a:prstGeom>
          <a:noFill/>
        </p:spPr>
        <p:txBody>
          <a:bodyPr wrap="square" rtlCol="0">
            <a:spAutoFit/>
          </a:bodyPr>
          <a:lstStyle/>
          <a:p>
            <a:pPr algn="ctr"/>
            <a:r>
              <a:rPr lang="en-US" sz="1600" b="1" dirty="0"/>
              <a:t>S</a:t>
            </a:r>
          </a:p>
          <a:p>
            <a:pPr algn="ctr"/>
            <a:r>
              <a:rPr lang="en-US" sz="1600" b="1" dirty="0"/>
              <a:t>O</a:t>
            </a:r>
          </a:p>
          <a:p>
            <a:pPr algn="ctr"/>
            <a:r>
              <a:rPr lang="en-US" sz="1600" b="1" dirty="0"/>
              <a:t>U</a:t>
            </a:r>
          </a:p>
          <a:p>
            <a:pPr algn="ctr"/>
            <a:r>
              <a:rPr lang="en-US" sz="1600" b="1" dirty="0"/>
              <a:t>R</a:t>
            </a:r>
          </a:p>
          <a:p>
            <a:pPr algn="ctr"/>
            <a:r>
              <a:rPr lang="en-US" sz="1600" b="1" dirty="0"/>
              <a:t>C</a:t>
            </a:r>
          </a:p>
          <a:p>
            <a:pPr algn="ctr"/>
            <a:r>
              <a:rPr lang="en-US" sz="1600" b="1" dirty="0"/>
              <a:t>I</a:t>
            </a:r>
          </a:p>
          <a:p>
            <a:pPr algn="ctr"/>
            <a:r>
              <a:rPr lang="en-US" sz="1600" b="1" dirty="0"/>
              <a:t>N</a:t>
            </a:r>
          </a:p>
          <a:p>
            <a:pPr algn="ctr"/>
            <a:r>
              <a:rPr lang="en-US" sz="1600" b="1" dirty="0"/>
              <a:t>G</a:t>
            </a:r>
          </a:p>
        </p:txBody>
      </p:sp>
      <p:sp>
        <p:nvSpPr>
          <p:cNvPr id="12" name="TextBox 11"/>
          <p:cNvSpPr txBox="1"/>
          <p:nvPr/>
        </p:nvSpPr>
        <p:spPr>
          <a:xfrm>
            <a:off x="1752600" y="2497398"/>
            <a:ext cx="609600" cy="2062103"/>
          </a:xfrm>
          <a:prstGeom prst="rect">
            <a:avLst/>
          </a:prstGeom>
          <a:noFill/>
        </p:spPr>
        <p:txBody>
          <a:bodyPr wrap="square" rtlCol="0">
            <a:spAutoFit/>
          </a:bodyPr>
          <a:lstStyle/>
          <a:p>
            <a:pPr algn="ctr"/>
            <a:r>
              <a:rPr lang="en-US" sz="1600" b="1" dirty="0"/>
              <a:t>R</a:t>
            </a:r>
          </a:p>
          <a:p>
            <a:pPr algn="ctr"/>
            <a:r>
              <a:rPr lang="en-US" sz="1600" b="1" dirty="0"/>
              <a:t>E</a:t>
            </a:r>
          </a:p>
          <a:p>
            <a:pPr algn="ctr"/>
            <a:r>
              <a:rPr lang="en-US" sz="1600" b="1" dirty="0"/>
              <a:t>F</a:t>
            </a:r>
          </a:p>
          <a:p>
            <a:pPr algn="ctr"/>
            <a:r>
              <a:rPr lang="en-US" sz="1600" b="1" dirty="0"/>
              <a:t>I</a:t>
            </a:r>
          </a:p>
          <a:p>
            <a:pPr algn="ctr"/>
            <a:r>
              <a:rPr lang="en-US" sz="1600" b="1" dirty="0"/>
              <a:t>N</a:t>
            </a:r>
          </a:p>
          <a:p>
            <a:pPr algn="ctr"/>
            <a:r>
              <a:rPr lang="en-US" sz="1600" b="1" dirty="0"/>
              <a:t>I</a:t>
            </a:r>
          </a:p>
          <a:p>
            <a:pPr algn="ctr"/>
            <a:r>
              <a:rPr lang="en-US" sz="1600" b="1" dirty="0"/>
              <a:t>N</a:t>
            </a:r>
          </a:p>
          <a:p>
            <a:pPr algn="ctr"/>
            <a:r>
              <a:rPr lang="en-US" sz="1600" b="1" dirty="0"/>
              <a:t>G</a:t>
            </a:r>
          </a:p>
        </p:txBody>
      </p:sp>
      <p:sp>
        <p:nvSpPr>
          <p:cNvPr id="13" name="TextBox 12"/>
          <p:cNvSpPr txBox="1"/>
          <p:nvPr/>
        </p:nvSpPr>
        <p:spPr>
          <a:xfrm>
            <a:off x="2667000" y="2435843"/>
            <a:ext cx="457200" cy="2246769"/>
          </a:xfrm>
          <a:prstGeom prst="rect">
            <a:avLst/>
          </a:prstGeom>
          <a:noFill/>
        </p:spPr>
        <p:txBody>
          <a:bodyPr wrap="square" rtlCol="0">
            <a:spAutoFit/>
          </a:bodyPr>
          <a:lstStyle/>
          <a:p>
            <a:pPr algn="ctr"/>
            <a:r>
              <a:rPr lang="en-US" sz="1400" b="1" dirty="0"/>
              <a:t>C</a:t>
            </a:r>
          </a:p>
          <a:p>
            <a:pPr algn="ctr"/>
            <a:r>
              <a:rPr lang="en-US" sz="1400" b="1" dirty="0"/>
              <a:t>O</a:t>
            </a:r>
          </a:p>
          <a:p>
            <a:pPr algn="ctr"/>
            <a:r>
              <a:rPr lang="en-US" sz="1400" b="1" dirty="0"/>
              <a:t>N</a:t>
            </a:r>
          </a:p>
          <a:p>
            <a:pPr algn="ctr"/>
            <a:r>
              <a:rPr lang="en-US" sz="1400" b="1" dirty="0"/>
              <a:t>V</a:t>
            </a:r>
          </a:p>
          <a:p>
            <a:pPr algn="ctr"/>
            <a:r>
              <a:rPr lang="en-US" sz="1400" b="1" dirty="0"/>
              <a:t>E</a:t>
            </a:r>
          </a:p>
          <a:p>
            <a:pPr algn="ctr"/>
            <a:r>
              <a:rPr lang="en-US" sz="1400" b="1" dirty="0"/>
              <a:t>R</a:t>
            </a:r>
          </a:p>
          <a:p>
            <a:pPr algn="ctr"/>
            <a:r>
              <a:rPr lang="en-US" sz="1400" b="1" dirty="0"/>
              <a:t>T</a:t>
            </a:r>
          </a:p>
          <a:p>
            <a:pPr algn="ctr"/>
            <a:r>
              <a:rPr lang="en-US" sz="1400" b="1" dirty="0"/>
              <a:t>I</a:t>
            </a:r>
          </a:p>
          <a:p>
            <a:pPr algn="ctr"/>
            <a:r>
              <a:rPr lang="en-US" sz="1400" b="1" dirty="0"/>
              <a:t>N</a:t>
            </a:r>
          </a:p>
          <a:p>
            <a:pPr algn="ctr"/>
            <a:r>
              <a:rPr lang="en-US" sz="1400" b="1" dirty="0"/>
              <a:t>G</a:t>
            </a:r>
          </a:p>
        </p:txBody>
      </p:sp>
      <p:sp>
        <p:nvSpPr>
          <p:cNvPr id="17" name="Rounded Rectangle 16"/>
          <p:cNvSpPr/>
          <p:nvPr/>
        </p:nvSpPr>
        <p:spPr>
          <a:xfrm>
            <a:off x="4876800" y="2485607"/>
            <a:ext cx="609600" cy="1981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TextBox 19"/>
          <p:cNvSpPr txBox="1"/>
          <p:nvPr/>
        </p:nvSpPr>
        <p:spPr>
          <a:xfrm>
            <a:off x="4800600" y="2485607"/>
            <a:ext cx="685800" cy="2031325"/>
          </a:xfrm>
          <a:prstGeom prst="rect">
            <a:avLst/>
          </a:prstGeom>
          <a:noFill/>
        </p:spPr>
        <p:txBody>
          <a:bodyPr wrap="square" rtlCol="0">
            <a:spAutoFit/>
          </a:bodyPr>
          <a:lstStyle/>
          <a:p>
            <a:pPr algn="ctr"/>
            <a:r>
              <a:rPr lang="en-US" sz="1400" b="1" dirty="0"/>
              <a:t>F</a:t>
            </a:r>
          </a:p>
          <a:p>
            <a:pPr algn="ctr"/>
            <a:r>
              <a:rPr lang="en-US" sz="1400" b="1" dirty="0"/>
              <a:t>I</a:t>
            </a:r>
          </a:p>
          <a:p>
            <a:pPr algn="ctr"/>
            <a:r>
              <a:rPr lang="en-US" sz="1400" b="1" dirty="0"/>
              <a:t>N</a:t>
            </a:r>
          </a:p>
          <a:p>
            <a:pPr algn="ctr"/>
            <a:r>
              <a:rPr lang="en-US" sz="1400" b="1" dirty="0"/>
              <a:t>I</a:t>
            </a:r>
          </a:p>
          <a:p>
            <a:pPr algn="ctr"/>
            <a:r>
              <a:rPr lang="en-US" sz="1400" b="1" dirty="0"/>
              <a:t>S</a:t>
            </a:r>
          </a:p>
          <a:p>
            <a:pPr algn="ctr"/>
            <a:r>
              <a:rPr lang="en-US" sz="1400" b="1" dirty="0"/>
              <a:t>H</a:t>
            </a:r>
          </a:p>
          <a:p>
            <a:pPr algn="ctr"/>
            <a:r>
              <a:rPr lang="en-US" sz="1400" b="1" dirty="0"/>
              <a:t>I</a:t>
            </a:r>
          </a:p>
          <a:p>
            <a:pPr algn="ctr"/>
            <a:r>
              <a:rPr lang="en-US" sz="1400" b="1" dirty="0"/>
              <a:t>N</a:t>
            </a:r>
          </a:p>
          <a:p>
            <a:pPr algn="ctr"/>
            <a:r>
              <a:rPr lang="en-US" sz="1400" b="1" dirty="0"/>
              <a:t>G</a:t>
            </a:r>
          </a:p>
        </p:txBody>
      </p:sp>
      <p:sp>
        <p:nvSpPr>
          <p:cNvPr id="21" name="TextBox 20"/>
          <p:cNvSpPr txBox="1"/>
          <p:nvPr/>
        </p:nvSpPr>
        <p:spPr>
          <a:xfrm>
            <a:off x="5715000" y="2424052"/>
            <a:ext cx="762000" cy="2123658"/>
          </a:xfrm>
          <a:prstGeom prst="rect">
            <a:avLst/>
          </a:prstGeom>
          <a:noFill/>
        </p:spPr>
        <p:txBody>
          <a:bodyPr wrap="square" rtlCol="0">
            <a:spAutoFit/>
          </a:bodyPr>
          <a:lstStyle/>
          <a:p>
            <a:pPr algn="ctr"/>
            <a:r>
              <a:rPr lang="en-US" sz="1200" b="1" dirty="0"/>
              <a:t>I</a:t>
            </a:r>
          </a:p>
          <a:p>
            <a:pPr algn="ctr"/>
            <a:r>
              <a:rPr lang="en-US" sz="1200" b="1" dirty="0"/>
              <a:t>N</a:t>
            </a:r>
          </a:p>
          <a:p>
            <a:pPr algn="ctr"/>
            <a:r>
              <a:rPr lang="en-US" sz="1200" b="1" dirty="0"/>
              <a:t>T</a:t>
            </a:r>
          </a:p>
          <a:p>
            <a:pPr algn="ctr"/>
            <a:r>
              <a:rPr lang="en-US" sz="1200" b="1" dirty="0"/>
              <a:t>E</a:t>
            </a:r>
          </a:p>
          <a:p>
            <a:pPr algn="ctr"/>
            <a:r>
              <a:rPr lang="en-US" sz="1200" b="1" dirty="0"/>
              <a:t>G</a:t>
            </a:r>
          </a:p>
          <a:p>
            <a:pPr algn="ctr"/>
            <a:r>
              <a:rPr lang="en-US" sz="1200" b="1" dirty="0"/>
              <a:t>R</a:t>
            </a:r>
          </a:p>
          <a:p>
            <a:pPr algn="ctr"/>
            <a:r>
              <a:rPr lang="en-US" sz="1200" b="1" dirty="0"/>
              <a:t>A</a:t>
            </a:r>
          </a:p>
          <a:p>
            <a:pPr algn="ctr"/>
            <a:r>
              <a:rPr lang="en-US" sz="1200" b="1" dirty="0"/>
              <a:t>T</a:t>
            </a:r>
          </a:p>
          <a:p>
            <a:pPr algn="ctr"/>
            <a:r>
              <a:rPr lang="en-US" sz="1200" b="1" dirty="0"/>
              <a:t>I</a:t>
            </a:r>
          </a:p>
          <a:p>
            <a:pPr algn="ctr"/>
            <a:r>
              <a:rPr lang="en-US" sz="1200" b="1" dirty="0"/>
              <a:t>N</a:t>
            </a:r>
          </a:p>
          <a:p>
            <a:pPr algn="ctr"/>
            <a:r>
              <a:rPr lang="en-US" sz="1200" b="1" dirty="0"/>
              <a:t>G</a:t>
            </a:r>
          </a:p>
        </p:txBody>
      </p:sp>
      <p:sp>
        <p:nvSpPr>
          <p:cNvPr id="23" name="Rounded Rectangle 22"/>
          <p:cNvSpPr/>
          <p:nvPr/>
        </p:nvSpPr>
        <p:spPr>
          <a:xfrm>
            <a:off x="7772400" y="2497397"/>
            <a:ext cx="685800" cy="196941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TextBox 23"/>
          <p:cNvSpPr txBox="1"/>
          <p:nvPr/>
        </p:nvSpPr>
        <p:spPr>
          <a:xfrm>
            <a:off x="6858000" y="2470965"/>
            <a:ext cx="495300" cy="2123658"/>
          </a:xfrm>
          <a:prstGeom prst="rect">
            <a:avLst/>
          </a:prstGeom>
          <a:noFill/>
        </p:spPr>
        <p:txBody>
          <a:bodyPr wrap="square" rtlCol="0">
            <a:spAutoFit/>
          </a:bodyPr>
          <a:lstStyle/>
          <a:p>
            <a:r>
              <a:rPr lang="en-US" sz="1200" b="1" dirty="0"/>
              <a:t>R</a:t>
            </a:r>
          </a:p>
          <a:p>
            <a:r>
              <a:rPr lang="en-US" sz="1200" b="1" dirty="0"/>
              <a:t>E</a:t>
            </a:r>
          </a:p>
          <a:p>
            <a:r>
              <a:rPr lang="en-US" sz="1200" b="1" dirty="0"/>
              <a:t>I</a:t>
            </a:r>
          </a:p>
          <a:p>
            <a:r>
              <a:rPr lang="en-US" sz="1200" b="1" dirty="0"/>
              <a:t>N</a:t>
            </a:r>
          </a:p>
          <a:p>
            <a:r>
              <a:rPr lang="en-US" sz="1200" b="1" dirty="0"/>
              <a:t>V</a:t>
            </a:r>
          </a:p>
          <a:p>
            <a:r>
              <a:rPr lang="en-US" sz="1200" b="1" dirty="0"/>
              <a:t>E</a:t>
            </a:r>
          </a:p>
          <a:p>
            <a:r>
              <a:rPr lang="en-US" sz="1200" b="1" dirty="0"/>
              <a:t>S</a:t>
            </a:r>
          </a:p>
          <a:p>
            <a:r>
              <a:rPr lang="en-US" sz="1200" b="1" dirty="0"/>
              <a:t>T</a:t>
            </a:r>
          </a:p>
          <a:p>
            <a:r>
              <a:rPr lang="en-US" sz="1200" b="1" dirty="0"/>
              <a:t>I</a:t>
            </a:r>
          </a:p>
          <a:p>
            <a:r>
              <a:rPr lang="en-US" sz="1200" b="1" dirty="0"/>
              <a:t>N</a:t>
            </a:r>
          </a:p>
          <a:p>
            <a:r>
              <a:rPr lang="en-US" sz="1200" b="1" dirty="0"/>
              <a:t>G</a:t>
            </a:r>
          </a:p>
        </p:txBody>
      </p:sp>
      <p:sp>
        <p:nvSpPr>
          <p:cNvPr id="25" name="TextBox 24"/>
          <p:cNvSpPr txBox="1"/>
          <p:nvPr/>
        </p:nvSpPr>
        <p:spPr>
          <a:xfrm>
            <a:off x="7924800" y="2571750"/>
            <a:ext cx="381000" cy="2123658"/>
          </a:xfrm>
          <a:prstGeom prst="rect">
            <a:avLst/>
          </a:prstGeom>
          <a:noFill/>
        </p:spPr>
        <p:txBody>
          <a:bodyPr wrap="square" rtlCol="0">
            <a:spAutoFit/>
          </a:bodyPr>
          <a:lstStyle/>
          <a:p>
            <a:r>
              <a:rPr lang="en-US" sz="1000" b="1" dirty="0"/>
              <a:t>R</a:t>
            </a:r>
          </a:p>
          <a:p>
            <a:r>
              <a:rPr lang="en-US" sz="1000" b="1" dirty="0"/>
              <a:t>E</a:t>
            </a:r>
          </a:p>
          <a:p>
            <a:r>
              <a:rPr lang="en-US" sz="1000" b="1" dirty="0"/>
              <a:t>G</a:t>
            </a:r>
          </a:p>
          <a:p>
            <a:r>
              <a:rPr lang="en-US" sz="1000" b="1" dirty="0"/>
              <a:t>E</a:t>
            </a:r>
          </a:p>
          <a:p>
            <a:r>
              <a:rPr lang="en-US" sz="1000" b="1" dirty="0"/>
              <a:t>N</a:t>
            </a:r>
          </a:p>
          <a:p>
            <a:r>
              <a:rPr lang="en-US" sz="1000" b="1" dirty="0"/>
              <a:t>E</a:t>
            </a:r>
          </a:p>
          <a:p>
            <a:r>
              <a:rPr lang="en-US" sz="1000" b="1" dirty="0"/>
              <a:t>R</a:t>
            </a:r>
          </a:p>
          <a:p>
            <a:r>
              <a:rPr lang="en-US" sz="1000" b="1" dirty="0"/>
              <a:t>A</a:t>
            </a:r>
          </a:p>
          <a:p>
            <a:r>
              <a:rPr lang="en-US" sz="1000" b="1" dirty="0"/>
              <a:t>T</a:t>
            </a:r>
          </a:p>
          <a:p>
            <a:r>
              <a:rPr lang="en-US" sz="1000" b="1" dirty="0"/>
              <a:t>I</a:t>
            </a:r>
          </a:p>
          <a:p>
            <a:r>
              <a:rPr lang="en-US" sz="1000" b="1" dirty="0"/>
              <a:t>N</a:t>
            </a:r>
          </a:p>
          <a:p>
            <a:r>
              <a:rPr lang="en-US" sz="1000" b="1" dirty="0"/>
              <a:t>G</a:t>
            </a:r>
          </a:p>
          <a:p>
            <a:endParaRPr lang="en-US" sz="1200" b="1" dirty="0"/>
          </a:p>
        </p:txBody>
      </p:sp>
      <p:cxnSp>
        <p:nvCxnSpPr>
          <p:cNvPr id="27" name="Straight Arrow Connector 26"/>
          <p:cNvCxnSpPr/>
          <p:nvPr/>
        </p:nvCxnSpPr>
        <p:spPr>
          <a:xfrm rot="10800000">
            <a:off x="609600" y="2424052"/>
            <a:ext cx="7543800" cy="1588"/>
          </a:xfrm>
          <a:prstGeom prst="straightConnector1">
            <a:avLst/>
          </a:prstGeom>
          <a:ln w="57150" cap="flat" cmpd="sng" algn="ctr">
            <a:solidFill>
              <a:srgbClr val="FFFF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53571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FF"/>
                </a:solidFill>
              </a:rPr>
              <a:t>Phases of Value-Adding: Integrated into Use</a:t>
            </a:r>
          </a:p>
        </p:txBody>
      </p:sp>
      <p:sp>
        <p:nvSpPr>
          <p:cNvPr id="3" name="Content Placeholder 2"/>
          <p:cNvSpPr>
            <a:spLocks noGrp="1"/>
          </p:cNvSpPr>
          <p:nvPr>
            <p:ph idx="1"/>
          </p:nvPr>
        </p:nvSpPr>
        <p:spPr/>
        <p:txBody>
          <a:bodyPr>
            <a:normAutofit fontScale="85000" lnSpcReduction="20000"/>
          </a:bodyPr>
          <a:lstStyle/>
          <a:p>
            <a:r>
              <a:rPr lang="en-US" dirty="0">
                <a:solidFill>
                  <a:schemeClr val="bg1"/>
                </a:solidFill>
              </a:rPr>
              <a:t>We want everything seamless:</a:t>
            </a:r>
          </a:p>
          <a:p>
            <a:pPr lvl="1" algn="ctr">
              <a:buNone/>
            </a:pPr>
            <a:r>
              <a:rPr lang="en-US" sz="3600" dirty="0">
                <a:solidFill>
                  <a:srgbClr val="FFFF00"/>
                </a:solidFill>
              </a:rPr>
              <a:t>“Don’t explain! Just do it.” option</a:t>
            </a:r>
          </a:p>
          <a:p>
            <a:pPr lvl="2"/>
            <a:r>
              <a:rPr lang="en-US" dirty="0">
                <a:solidFill>
                  <a:schemeClr val="bg1"/>
                </a:solidFill>
              </a:rPr>
              <a:t>Apps that build on platform/plug ins (Sales Force.com)</a:t>
            </a:r>
          </a:p>
          <a:p>
            <a:pPr lvl="2"/>
            <a:r>
              <a:rPr lang="en-US" dirty="0">
                <a:solidFill>
                  <a:schemeClr val="bg1"/>
                </a:solidFill>
              </a:rPr>
              <a:t>Virtual or other Assistant/ live-in services (Elancé)</a:t>
            </a:r>
          </a:p>
          <a:p>
            <a:pPr lvl="2"/>
            <a:r>
              <a:rPr lang="en-US" dirty="0">
                <a:solidFill>
                  <a:schemeClr val="bg1"/>
                </a:solidFill>
              </a:rPr>
              <a:t>eLife home, Alexa, Google Home</a:t>
            </a:r>
          </a:p>
          <a:p>
            <a:pPr lvl="2">
              <a:buNone/>
            </a:pPr>
            <a:endParaRPr lang="en-US" dirty="0">
              <a:solidFill>
                <a:schemeClr val="bg1"/>
              </a:solidFill>
            </a:endParaRPr>
          </a:p>
          <a:p>
            <a:pPr lvl="1">
              <a:buNone/>
            </a:pPr>
            <a:r>
              <a:rPr lang="en-US" dirty="0">
                <a:solidFill>
                  <a:schemeClr val="bg1"/>
                </a:solidFill>
              </a:rPr>
              <a:t>Key value: invisible functioning, adapts to you, </a:t>
            </a:r>
          </a:p>
          <a:p>
            <a:pPr lvl="1">
              <a:buNone/>
            </a:pPr>
            <a:r>
              <a:rPr lang="en-US" dirty="0">
                <a:solidFill>
                  <a:schemeClr val="bg1"/>
                </a:solidFill>
              </a:rPr>
              <a:t>Offering: bespoke innovation &amp; problem solving, user ignorance</a:t>
            </a:r>
          </a:p>
        </p:txBody>
      </p:sp>
      <p:sp>
        <p:nvSpPr>
          <p:cNvPr id="4" name="Date Placeholder 3"/>
          <p:cNvSpPr>
            <a:spLocks noGrp="1"/>
          </p:cNvSpPr>
          <p:nvPr>
            <p:ph type="dt" sz="half" idx="10"/>
          </p:nvPr>
        </p:nvSpPr>
        <p:spPr/>
        <p:txBody>
          <a:bodyPr/>
          <a:lstStyle/>
          <a:p>
            <a:fld id="{69150E93-891E-304F-A2F1-89953842774C}" type="datetime1">
              <a:rPr lang="en-US" smtClean="0"/>
              <a:t>8/26/2020</a:t>
            </a:fld>
            <a:endParaRPr lang="en-US" dirty="0"/>
          </a:p>
        </p:txBody>
      </p:sp>
      <p:sp>
        <p:nvSpPr>
          <p:cNvPr id="5" name="Footer Placeholder 4"/>
          <p:cNvSpPr>
            <a:spLocks noGrp="1"/>
          </p:cNvSpPr>
          <p:nvPr>
            <p:ph type="ftr" sz="quarter" idx="11"/>
          </p:nvPr>
        </p:nvSpPr>
        <p:spPr/>
        <p:txBody>
          <a:bodyPr/>
          <a:lstStyle/>
          <a:p>
            <a:r>
              <a:rPr lang="en-US" dirty="0"/>
              <a:t>Copyright 2020 Carol Sanford Institute.  All rights reserved.</a:t>
            </a:r>
          </a:p>
        </p:txBody>
      </p:sp>
      <p:sp>
        <p:nvSpPr>
          <p:cNvPr id="6" name="Slide Number Placeholder 5"/>
          <p:cNvSpPr>
            <a:spLocks noGrp="1"/>
          </p:cNvSpPr>
          <p:nvPr>
            <p:ph type="sldNum" sz="quarter" idx="12"/>
          </p:nvPr>
        </p:nvSpPr>
        <p:spPr/>
        <p:txBody>
          <a:bodyPr/>
          <a:lstStyle/>
          <a:p>
            <a:fld id="{FD918CCA-6CD0-804F-8D67-D792168D7B6F}"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ounded Rectangle 17"/>
          <p:cNvSpPr/>
          <p:nvPr/>
        </p:nvSpPr>
        <p:spPr>
          <a:xfrm>
            <a:off x="2857500" y="2347854"/>
            <a:ext cx="533400" cy="211931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algn="ctr">
              <a:buNone/>
            </a:pPr>
            <a:r>
              <a:rPr lang="en-US" sz="2800" dirty="0">
                <a:solidFill>
                  <a:srgbClr val="FFFFFF"/>
                </a:solidFill>
              </a:rPr>
              <a:t>Each one includes Phase before, but adds additional value TO LIFE OF CONSUMER</a:t>
            </a:r>
          </a:p>
          <a:p>
            <a:pPr>
              <a:buNone/>
            </a:pPr>
            <a:r>
              <a:rPr lang="en-US" dirty="0"/>
              <a:t> </a:t>
            </a:r>
          </a:p>
        </p:txBody>
      </p:sp>
      <p:sp>
        <p:nvSpPr>
          <p:cNvPr id="16" name="TextBox 15"/>
          <p:cNvSpPr txBox="1"/>
          <p:nvPr/>
        </p:nvSpPr>
        <p:spPr>
          <a:xfrm>
            <a:off x="2857500" y="2347854"/>
            <a:ext cx="685800" cy="2123658"/>
          </a:xfrm>
          <a:prstGeom prst="rect">
            <a:avLst/>
          </a:prstGeom>
          <a:noFill/>
        </p:spPr>
        <p:txBody>
          <a:bodyPr wrap="square" rtlCol="0">
            <a:spAutoFit/>
          </a:bodyPr>
          <a:lstStyle/>
          <a:p>
            <a:pPr algn="ctr"/>
            <a:r>
              <a:rPr lang="en-US" sz="1200" b="1" dirty="0"/>
              <a:t>C</a:t>
            </a:r>
          </a:p>
          <a:p>
            <a:pPr algn="ctr"/>
            <a:r>
              <a:rPr lang="en-US" sz="1200" b="1" dirty="0"/>
              <a:t>O</a:t>
            </a:r>
          </a:p>
          <a:p>
            <a:pPr algn="ctr"/>
            <a:r>
              <a:rPr lang="en-US" sz="1200" b="1" dirty="0"/>
              <a:t>M</a:t>
            </a:r>
          </a:p>
          <a:p>
            <a:pPr algn="ctr"/>
            <a:r>
              <a:rPr lang="en-US" sz="1200" b="1" dirty="0"/>
              <a:t>P</a:t>
            </a:r>
          </a:p>
          <a:p>
            <a:pPr algn="ctr"/>
            <a:r>
              <a:rPr lang="en-US" sz="1200" b="1" dirty="0"/>
              <a:t>O</a:t>
            </a:r>
          </a:p>
          <a:p>
            <a:pPr algn="ctr"/>
            <a:r>
              <a:rPr lang="en-US" sz="1200" b="1" dirty="0"/>
              <a:t>S</a:t>
            </a:r>
          </a:p>
          <a:p>
            <a:pPr algn="ctr"/>
            <a:r>
              <a:rPr lang="en-US" sz="1200" b="1" dirty="0"/>
              <a:t>I</a:t>
            </a:r>
          </a:p>
          <a:p>
            <a:pPr algn="ctr"/>
            <a:r>
              <a:rPr lang="en-US" sz="1200" b="1" dirty="0"/>
              <a:t>T</a:t>
            </a:r>
          </a:p>
          <a:p>
            <a:pPr algn="ctr"/>
            <a:r>
              <a:rPr lang="en-US" sz="1200" b="1" dirty="0"/>
              <a:t>I</a:t>
            </a:r>
          </a:p>
          <a:p>
            <a:pPr algn="ctr"/>
            <a:r>
              <a:rPr lang="en-US" sz="1200" b="1" dirty="0"/>
              <a:t>N</a:t>
            </a:r>
          </a:p>
          <a:p>
            <a:pPr algn="ctr"/>
            <a:r>
              <a:rPr lang="en-US" sz="1200" b="1" dirty="0"/>
              <a:t>G</a:t>
            </a:r>
          </a:p>
        </p:txBody>
      </p:sp>
      <p:sp>
        <p:nvSpPr>
          <p:cNvPr id="2" name="Title 1"/>
          <p:cNvSpPr>
            <a:spLocks noGrp="1"/>
          </p:cNvSpPr>
          <p:nvPr>
            <p:ph type="title"/>
          </p:nvPr>
        </p:nvSpPr>
        <p:spPr/>
        <p:txBody>
          <a:bodyPr/>
          <a:lstStyle/>
          <a:p>
            <a:r>
              <a:rPr lang="en-US" dirty="0">
                <a:solidFill>
                  <a:schemeClr val="bg1"/>
                </a:solidFill>
              </a:rPr>
              <a:t>How it Works</a:t>
            </a:r>
          </a:p>
        </p:txBody>
      </p:sp>
      <p:sp>
        <p:nvSpPr>
          <p:cNvPr id="4" name="Date Placeholder 3"/>
          <p:cNvSpPr>
            <a:spLocks noGrp="1"/>
          </p:cNvSpPr>
          <p:nvPr>
            <p:ph type="dt" sz="half" idx="10"/>
          </p:nvPr>
        </p:nvSpPr>
        <p:spPr/>
        <p:txBody>
          <a:bodyPr/>
          <a:lstStyle/>
          <a:p>
            <a:fld id="{98CDA826-B2CC-E34D-958E-A38AD7400178}" type="datetime1">
              <a:rPr lang="en-US" smtClean="0"/>
              <a:t>8/26/2020</a:t>
            </a:fld>
            <a:endParaRPr lang="en-US" dirty="0"/>
          </a:p>
        </p:txBody>
      </p:sp>
      <p:sp>
        <p:nvSpPr>
          <p:cNvPr id="5" name="Footer Placeholder 4"/>
          <p:cNvSpPr>
            <a:spLocks noGrp="1"/>
          </p:cNvSpPr>
          <p:nvPr>
            <p:ph type="ftr" sz="quarter" idx="11"/>
          </p:nvPr>
        </p:nvSpPr>
        <p:spPr/>
        <p:txBody>
          <a:bodyPr/>
          <a:lstStyle/>
          <a:p>
            <a:r>
              <a:rPr lang="en-US" dirty="0"/>
              <a:t>Copyright 2020 Carol Sanford Institute.  All rights reserved.</a:t>
            </a:r>
          </a:p>
        </p:txBody>
      </p:sp>
      <p:sp>
        <p:nvSpPr>
          <p:cNvPr id="6" name="Slide Number Placeholder 5"/>
          <p:cNvSpPr>
            <a:spLocks noGrp="1"/>
          </p:cNvSpPr>
          <p:nvPr>
            <p:ph type="sldNum" sz="quarter" idx="12"/>
          </p:nvPr>
        </p:nvSpPr>
        <p:spPr/>
        <p:txBody>
          <a:bodyPr/>
          <a:lstStyle/>
          <a:p>
            <a:fld id="{FD918CCA-6CD0-804F-8D67-D792168D7B6F}" type="slidenum">
              <a:rPr lang="en-US" smtClean="0"/>
              <a:pPr/>
              <a:t>19</a:t>
            </a:fld>
            <a:endParaRPr lang="en-US" dirty="0"/>
          </a:p>
        </p:txBody>
      </p:sp>
      <p:sp>
        <p:nvSpPr>
          <p:cNvPr id="7" name="Rounded Rectangle 6"/>
          <p:cNvSpPr/>
          <p:nvPr/>
        </p:nvSpPr>
        <p:spPr>
          <a:xfrm>
            <a:off x="685800" y="2343150"/>
            <a:ext cx="609600" cy="206210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ounded Rectangle 7"/>
          <p:cNvSpPr/>
          <p:nvPr/>
        </p:nvSpPr>
        <p:spPr>
          <a:xfrm>
            <a:off x="1371600" y="2343149"/>
            <a:ext cx="533400" cy="206210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ounded Rectangle 8"/>
          <p:cNvSpPr/>
          <p:nvPr/>
        </p:nvSpPr>
        <p:spPr>
          <a:xfrm>
            <a:off x="2057400" y="2343149"/>
            <a:ext cx="533400" cy="206210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ounded Rectangle 9"/>
          <p:cNvSpPr/>
          <p:nvPr/>
        </p:nvSpPr>
        <p:spPr>
          <a:xfrm>
            <a:off x="6705600" y="2424052"/>
            <a:ext cx="1371600" cy="1981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685800" y="2343150"/>
            <a:ext cx="685800" cy="2062103"/>
          </a:xfrm>
          <a:prstGeom prst="rect">
            <a:avLst/>
          </a:prstGeom>
          <a:noFill/>
        </p:spPr>
        <p:txBody>
          <a:bodyPr wrap="square" rtlCol="0">
            <a:spAutoFit/>
          </a:bodyPr>
          <a:lstStyle/>
          <a:p>
            <a:pPr algn="ctr"/>
            <a:r>
              <a:rPr lang="en-US" sz="1600" b="1" dirty="0"/>
              <a:t>S</a:t>
            </a:r>
          </a:p>
          <a:p>
            <a:pPr algn="ctr"/>
            <a:r>
              <a:rPr lang="en-US" sz="1600" b="1" dirty="0"/>
              <a:t>O</a:t>
            </a:r>
          </a:p>
          <a:p>
            <a:pPr algn="ctr"/>
            <a:r>
              <a:rPr lang="en-US" sz="1600" b="1" dirty="0"/>
              <a:t>U</a:t>
            </a:r>
          </a:p>
          <a:p>
            <a:pPr algn="ctr"/>
            <a:r>
              <a:rPr lang="en-US" sz="1600" b="1" dirty="0"/>
              <a:t>R</a:t>
            </a:r>
          </a:p>
          <a:p>
            <a:pPr algn="ctr"/>
            <a:r>
              <a:rPr lang="en-US" sz="1600" b="1" dirty="0"/>
              <a:t>C</a:t>
            </a:r>
          </a:p>
          <a:p>
            <a:pPr algn="ctr"/>
            <a:r>
              <a:rPr lang="en-US" sz="1600" b="1" dirty="0"/>
              <a:t>I</a:t>
            </a:r>
          </a:p>
          <a:p>
            <a:pPr algn="ctr"/>
            <a:r>
              <a:rPr lang="en-US" sz="1600" b="1" dirty="0"/>
              <a:t>N</a:t>
            </a:r>
          </a:p>
          <a:p>
            <a:pPr algn="ctr"/>
            <a:r>
              <a:rPr lang="en-US" sz="1600" b="1" dirty="0"/>
              <a:t>G</a:t>
            </a:r>
          </a:p>
        </p:txBody>
      </p:sp>
      <p:sp>
        <p:nvSpPr>
          <p:cNvPr id="12" name="TextBox 11"/>
          <p:cNvSpPr txBox="1"/>
          <p:nvPr/>
        </p:nvSpPr>
        <p:spPr>
          <a:xfrm>
            <a:off x="1371600" y="2343150"/>
            <a:ext cx="609600" cy="2062103"/>
          </a:xfrm>
          <a:prstGeom prst="rect">
            <a:avLst/>
          </a:prstGeom>
          <a:noFill/>
        </p:spPr>
        <p:txBody>
          <a:bodyPr wrap="square" rtlCol="0">
            <a:spAutoFit/>
          </a:bodyPr>
          <a:lstStyle/>
          <a:p>
            <a:pPr algn="ctr"/>
            <a:r>
              <a:rPr lang="en-US" sz="1600" b="1" dirty="0"/>
              <a:t>R</a:t>
            </a:r>
          </a:p>
          <a:p>
            <a:pPr algn="ctr"/>
            <a:r>
              <a:rPr lang="en-US" sz="1600" b="1" dirty="0"/>
              <a:t>E</a:t>
            </a:r>
          </a:p>
          <a:p>
            <a:pPr algn="ctr"/>
            <a:r>
              <a:rPr lang="en-US" sz="1600" b="1" dirty="0"/>
              <a:t>F</a:t>
            </a:r>
          </a:p>
          <a:p>
            <a:pPr algn="ctr"/>
            <a:r>
              <a:rPr lang="en-US" sz="1600" b="1" dirty="0"/>
              <a:t>I</a:t>
            </a:r>
          </a:p>
          <a:p>
            <a:pPr algn="ctr"/>
            <a:r>
              <a:rPr lang="en-US" sz="1600" b="1" dirty="0"/>
              <a:t>N</a:t>
            </a:r>
          </a:p>
          <a:p>
            <a:pPr algn="ctr"/>
            <a:r>
              <a:rPr lang="en-US" sz="1600" b="1" dirty="0"/>
              <a:t>I</a:t>
            </a:r>
          </a:p>
          <a:p>
            <a:pPr algn="ctr"/>
            <a:r>
              <a:rPr lang="en-US" sz="1600" b="1" dirty="0"/>
              <a:t>N</a:t>
            </a:r>
          </a:p>
          <a:p>
            <a:pPr algn="ctr"/>
            <a:r>
              <a:rPr lang="en-US" sz="1600" b="1" dirty="0"/>
              <a:t>G</a:t>
            </a:r>
          </a:p>
        </p:txBody>
      </p:sp>
      <p:sp>
        <p:nvSpPr>
          <p:cNvPr id="13" name="TextBox 12"/>
          <p:cNvSpPr txBox="1"/>
          <p:nvPr/>
        </p:nvSpPr>
        <p:spPr>
          <a:xfrm>
            <a:off x="2057400" y="2347854"/>
            <a:ext cx="457200" cy="1938992"/>
          </a:xfrm>
          <a:prstGeom prst="rect">
            <a:avLst/>
          </a:prstGeom>
          <a:noFill/>
        </p:spPr>
        <p:txBody>
          <a:bodyPr wrap="square" rtlCol="0">
            <a:spAutoFit/>
          </a:bodyPr>
          <a:lstStyle/>
          <a:p>
            <a:pPr algn="ctr"/>
            <a:r>
              <a:rPr lang="en-US" sz="1200" b="1" dirty="0"/>
              <a:t>C</a:t>
            </a:r>
          </a:p>
          <a:p>
            <a:pPr algn="ctr"/>
            <a:r>
              <a:rPr lang="en-US" sz="1200" b="1" dirty="0"/>
              <a:t>O</a:t>
            </a:r>
          </a:p>
          <a:p>
            <a:pPr algn="ctr"/>
            <a:r>
              <a:rPr lang="en-US" sz="1200" b="1" dirty="0"/>
              <a:t>N</a:t>
            </a:r>
          </a:p>
          <a:p>
            <a:pPr algn="ctr"/>
            <a:r>
              <a:rPr lang="en-US" sz="1200" b="1" dirty="0"/>
              <a:t>V</a:t>
            </a:r>
          </a:p>
          <a:p>
            <a:pPr algn="ctr"/>
            <a:r>
              <a:rPr lang="en-US" sz="1200" b="1" dirty="0"/>
              <a:t>E</a:t>
            </a:r>
          </a:p>
          <a:p>
            <a:pPr algn="ctr"/>
            <a:r>
              <a:rPr lang="en-US" sz="1200" b="1" dirty="0"/>
              <a:t>R</a:t>
            </a:r>
          </a:p>
          <a:p>
            <a:pPr algn="ctr"/>
            <a:r>
              <a:rPr lang="en-US" sz="1200" b="1" dirty="0"/>
              <a:t>T</a:t>
            </a:r>
          </a:p>
          <a:p>
            <a:pPr algn="ctr"/>
            <a:r>
              <a:rPr lang="en-US" sz="1200" b="1" dirty="0"/>
              <a:t>I</a:t>
            </a:r>
          </a:p>
          <a:p>
            <a:pPr algn="ctr"/>
            <a:r>
              <a:rPr lang="en-US" sz="1200" b="1" dirty="0"/>
              <a:t>N</a:t>
            </a:r>
          </a:p>
          <a:p>
            <a:pPr algn="ctr"/>
            <a:r>
              <a:rPr lang="en-US" sz="1200" b="1" dirty="0"/>
              <a:t>G</a:t>
            </a:r>
          </a:p>
        </p:txBody>
      </p:sp>
      <p:sp>
        <p:nvSpPr>
          <p:cNvPr id="17" name="Rounded Rectangle 16"/>
          <p:cNvSpPr/>
          <p:nvPr/>
        </p:nvSpPr>
        <p:spPr>
          <a:xfrm>
            <a:off x="4648200" y="2424052"/>
            <a:ext cx="1371600" cy="1981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Left Arrow 18"/>
          <p:cNvSpPr/>
          <p:nvPr/>
        </p:nvSpPr>
        <p:spPr>
          <a:xfrm>
            <a:off x="3543300" y="3181350"/>
            <a:ext cx="1028700" cy="838200"/>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TextBox 19"/>
          <p:cNvSpPr txBox="1"/>
          <p:nvPr/>
        </p:nvSpPr>
        <p:spPr>
          <a:xfrm>
            <a:off x="4953000" y="2435842"/>
            <a:ext cx="609600" cy="2031325"/>
          </a:xfrm>
          <a:prstGeom prst="rect">
            <a:avLst/>
          </a:prstGeom>
          <a:noFill/>
        </p:spPr>
        <p:txBody>
          <a:bodyPr wrap="square" rtlCol="0">
            <a:spAutoFit/>
          </a:bodyPr>
          <a:lstStyle/>
          <a:p>
            <a:pPr algn="ctr"/>
            <a:r>
              <a:rPr lang="en-US" sz="1400" b="1" dirty="0"/>
              <a:t>F</a:t>
            </a:r>
          </a:p>
          <a:p>
            <a:pPr algn="ctr"/>
            <a:r>
              <a:rPr lang="en-US" sz="1400" b="1" dirty="0"/>
              <a:t>I</a:t>
            </a:r>
          </a:p>
          <a:p>
            <a:pPr algn="ctr"/>
            <a:r>
              <a:rPr lang="en-US" sz="1400" b="1" dirty="0"/>
              <a:t>N</a:t>
            </a:r>
          </a:p>
          <a:p>
            <a:pPr algn="ctr"/>
            <a:r>
              <a:rPr lang="en-US" sz="1400" b="1" dirty="0"/>
              <a:t>I</a:t>
            </a:r>
          </a:p>
          <a:p>
            <a:pPr algn="ctr"/>
            <a:r>
              <a:rPr lang="en-US" sz="1400" b="1" dirty="0"/>
              <a:t>S</a:t>
            </a:r>
          </a:p>
          <a:p>
            <a:pPr algn="ctr"/>
            <a:r>
              <a:rPr lang="en-US" sz="1400" b="1" dirty="0"/>
              <a:t>H</a:t>
            </a:r>
          </a:p>
          <a:p>
            <a:pPr algn="ctr"/>
            <a:r>
              <a:rPr lang="en-US" sz="1400" b="1" dirty="0"/>
              <a:t>I</a:t>
            </a:r>
          </a:p>
          <a:p>
            <a:pPr algn="ctr"/>
            <a:r>
              <a:rPr lang="en-US" sz="1400" b="1" dirty="0"/>
              <a:t>N</a:t>
            </a:r>
          </a:p>
          <a:p>
            <a:pPr algn="ctr"/>
            <a:r>
              <a:rPr lang="en-US" sz="1400" b="1" dirty="0"/>
              <a:t>G</a:t>
            </a:r>
          </a:p>
        </p:txBody>
      </p:sp>
      <p:sp>
        <p:nvSpPr>
          <p:cNvPr id="21" name="TextBox 20"/>
          <p:cNvSpPr txBox="1"/>
          <p:nvPr/>
        </p:nvSpPr>
        <p:spPr>
          <a:xfrm>
            <a:off x="7010400" y="2424052"/>
            <a:ext cx="762000" cy="2123658"/>
          </a:xfrm>
          <a:prstGeom prst="rect">
            <a:avLst/>
          </a:prstGeom>
          <a:noFill/>
        </p:spPr>
        <p:txBody>
          <a:bodyPr wrap="square" rtlCol="0">
            <a:spAutoFit/>
          </a:bodyPr>
          <a:lstStyle/>
          <a:p>
            <a:pPr algn="ctr"/>
            <a:r>
              <a:rPr lang="en-US" sz="1200" b="1" dirty="0"/>
              <a:t>I</a:t>
            </a:r>
          </a:p>
          <a:p>
            <a:pPr algn="ctr"/>
            <a:r>
              <a:rPr lang="en-US" sz="1200" b="1" dirty="0"/>
              <a:t>N</a:t>
            </a:r>
          </a:p>
          <a:p>
            <a:pPr algn="ctr"/>
            <a:r>
              <a:rPr lang="en-US" sz="1200" b="1" dirty="0"/>
              <a:t>T</a:t>
            </a:r>
          </a:p>
          <a:p>
            <a:pPr algn="ctr"/>
            <a:r>
              <a:rPr lang="en-US" sz="1200" b="1" dirty="0"/>
              <a:t>E</a:t>
            </a:r>
          </a:p>
          <a:p>
            <a:pPr algn="ctr"/>
            <a:r>
              <a:rPr lang="en-US" sz="1200" b="1" dirty="0"/>
              <a:t>G</a:t>
            </a:r>
          </a:p>
          <a:p>
            <a:pPr algn="ctr"/>
            <a:r>
              <a:rPr lang="en-US" sz="1200" b="1" dirty="0"/>
              <a:t>R</a:t>
            </a:r>
          </a:p>
          <a:p>
            <a:pPr algn="ctr"/>
            <a:r>
              <a:rPr lang="en-US" sz="1200" b="1" dirty="0"/>
              <a:t>A</a:t>
            </a:r>
          </a:p>
          <a:p>
            <a:pPr algn="ctr"/>
            <a:r>
              <a:rPr lang="en-US" sz="1200" b="1" dirty="0"/>
              <a:t>T</a:t>
            </a:r>
          </a:p>
          <a:p>
            <a:pPr algn="ctr"/>
            <a:r>
              <a:rPr lang="en-US" sz="1200" b="1" dirty="0"/>
              <a:t>I</a:t>
            </a:r>
          </a:p>
          <a:p>
            <a:pPr algn="ctr"/>
            <a:r>
              <a:rPr lang="en-US" sz="1200" b="1" dirty="0"/>
              <a:t>N</a:t>
            </a:r>
          </a:p>
          <a:p>
            <a:pPr algn="ctr"/>
            <a:r>
              <a:rPr lang="en-US" sz="1200" b="1" dirty="0"/>
              <a:t>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0C081C-E66D-4D48-8C88-4149FE24C22A}"/>
              </a:ext>
            </a:extLst>
          </p:cNvPr>
          <p:cNvSpPr>
            <a:spLocks noGrp="1"/>
          </p:cNvSpPr>
          <p:nvPr>
            <p:ph type="title"/>
          </p:nvPr>
        </p:nvSpPr>
        <p:spPr/>
        <p:txBody>
          <a:bodyPr/>
          <a:lstStyle/>
          <a:p>
            <a:r>
              <a:rPr lang="en-US" dirty="0">
                <a:solidFill>
                  <a:schemeClr val="bg1"/>
                </a:solidFill>
              </a:rPr>
              <a:t>Exercise</a:t>
            </a:r>
            <a:r>
              <a:rPr lang="en-US" dirty="0"/>
              <a:t>:</a:t>
            </a:r>
          </a:p>
        </p:txBody>
      </p:sp>
      <p:sp>
        <p:nvSpPr>
          <p:cNvPr id="3" name="Content Placeholder 2">
            <a:extLst>
              <a:ext uri="{FF2B5EF4-FFF2-40B4-BE49-F238E27FC236}">
                <a16:creationId xmlns="" xmlns:a16="http://schemas.microsoft.com/office/drawing/2014/main" id="{A371C739-843B-6949-8D35-006DBF13EF0B}"/>
              </a:ext>
            </a:extLst>
          </p:cNvPr>
          <p:cNvSpPr>
            <a:spLocks noGrp="1"/>
          </p:cNvSpPr>
          <p:nvPr>
            <p:ph idx="1"/>
          </p:nvPr>
        </p:nvSpPr>
        <p:spPr/>
        <p:txBody>
          <a:bodyPr>
            <a:normAutofit/>
          </a:bodyPr>
          <a:lstStyle/>
          <a:p>
            <a:r>
              <a:rPr lang="en-US" sz="2000" dirty="0">
                <a:solidFill>
                  <a:schemeClr val="bg1"/>
                </a:solidFill>
              </a:rPr>
              <a:t>1. Think about each of your buyer nodes. One specific customer in that node.  Plus, a </a:t>
            </a:r>
            <a:r>
              <a:rPr lang="en-US" sz="2000" dirty="0" smtClean="0">
                <a:solidFill>
                  <a:schemeClr val="bg1"/>
                </a:solidFill>
              </a:rPr>
              <a:t>potential </a:t>
            </a:r>
            <a:r>
              <a:rPr lang="en-US" sz="2000" dirty="0">
                <a:solidFill>
                  <a:schemeClr val="bg1"/>
                </a:solidFill>
              </a:rPr>
              <a:t>customer you think may be another node, but not sure.</a:t>
            </a:r>
          </a:p>
          <a:p>
            <a:r>
              <a:rPr lang="en-US" sz="2000" dirty="0">
                <a:solidFill>
                  <a:schemeClr val="bg1"/>
                </a:solidFill>
              </a:rPr>
              <a:t>2. Where do they engage in the world to learn, to connect, to stir their thinking? What do they read? How do they chose too adopt what they take in? Already identified nodes and </a:t>
            </a:r>
            <a:r>
              <a:rPr lang="en-US" sz="2000" dirty="0" smtClean="0">
                <a:solidFill>
                  <a:schemeClr val="bg1"/>
                </a:solidFill>
              </a:rPr>
              <a:t>potential?</a:t>
            </a:r>
            <a:endParaRPr lang="en-US" sz="2000" dirty="0">
              <a:solidFill>
                <a:schemeClr val="bg1"/>
              </a:solidFill>
            </a:endParaRPr>
          </a:p>
          <a:p>
            <a:r>
              <a:rPr lang="en-US" sz="2000" dirty="0">
                <a:solidFill>
                  <a:schemeClr val="bg1"/>
                </a:solidFill>
              </a:rPr>
              <a:t>3. How does your approach to partner with them meet them </a:t>
            </a:r>
            <a:r>
              <a:rPr lang="en-US" sz="2000" dirty="0" smtClean="0">
                <a:solidFill>
                  <a:schemeClr val="bg1"/>
                </a:solidFill>
              </a:rPr>
              <a:t>or </a:t>
            </a:r>
            <a:r>
              <a:rPr lang="en-US" sz="2000" dirty="0">
                <a:solidFill>
                  <a:schemeClr val="bg1"/>
                </a:solidFill>
              </a:rPr>
              <a:t>miss their way of engaging and adopting?  </a:t>
            </a:r>
          </a:p>
          <a:p>
            <a:r>
              <a:rPr lang="en-US" sz="2000" dirty="0">
                <a:solidFill>
                  <a:schemeClr val="bg1"/>
                </a:solidFill>
              </a:rPr>
              <a:t>4. What is your current </a:t>
            </a:r>
            <a:r>
              <a:rPr lang="en-US" sz="2000" dirty="0" smtClean="0">
                <a:solidFill>
                  <a:schemeClr val="bg1"/>
                </a:solidFill>
              </a:rPr>
              <a:t>rationale </a:t>
            </a:r>
            <a:r>
              <a:rPr lang="en-US" sz="2000" dirty="0">
                <a:solidFill>
                  <a:schemeClr val="bg1"/>
                </a:solidFill>
              </a:rPr>
              <a:t>for your business model?</a:t>
            </a:r>
          </a:p>
          <a:p>
            <a:r>
              <a:rPr lang="en-US" sz="2000" dirty="0">
                <a:solidFill>
                  <a:schemeClr val="bg1"/>
                </a:solidFill>
              </a:rPr>
              <a:t>5. What did you notice about yourself in this exercise?</a:t>
            </a:r>
          </a:p>
        </p:txBody>
      </p:sp>
      <p:sp>
        <p:nvSpPr>
          <p:cNvPr id="4" name="Date Placeholder 3">
            <a:extLst>
              <a:ext uri="{FF2B5EF4-FFF2-40B4-BE49-F238E27FC236}">
                <a16:creationId xmlns="" xmlns:a16="http://schemas.microsoft.com/office/drawing/2014/main" id="{D6EB9DFA-F3F2-3249-8BA6-B84A6B39414F}"/>
              </a:ext>
            </a:extLst>
          </p:cNvPr>
          <p:cNvSpPr>
            <a:spLocks noGrp="1"/>
          </p:cNvSpPr>
          <p:nvPr>
            <p:ph type="dt" sz="half" idx="10"/>
          </p:nvPr>
        </p:nvSpPr>
        <p:spPr/>
        <p:txBody>
          <a:bodyPr/>
          <a:lstStyle/>
          <a:p>
            <a:fld id="{C1AD9B07-99FE-BE4C-9D20-1C9F8049421C}" type="datetime1">
              <a:rPr lang="en-US" smtClean="0"/>
              <a:t>8/26/2020</a:t>
            </a:fld>
            <a:endParaRPr lang="en-US" dirty="0"/>
          </a:p>
        </p:txBody>
      </p:sp>
      <p:sp>
        <p:nvSpPr>
          <p:cNvPr id="5" name="Footer Placeholder 4">
            <a:extLst>
              <a:ext uri="{FF2B5EF4-FFF2-40B4-BE49-F238E27FC236}">
                <a16:creationId xmlns="" xmlns:a16="http://schemas.microsoft.com/office/drawing/2014/main" id="{0D22C0F9-C2F5-094A-814F-424AFC83AE5A}"/>
              </a:ext>
            </a:extLst>
          </p:cNvPr>
          <p:cNvSpPr>
            <a:spLocks noGrp="1"/>
          </p:cNvSpPr>
          <p:nvPr>
            <p:ph type="ftr" sz="quarter" idx="11"/>
          </p:nvPr>
        </p:nvSpPr>
        <p:spPr/>
        <p:txBody>
          <a:bodyPr/>
          <a:lstStyle/>
          <a:p>
            <a:r>
              <a:rPr lang="en-US" dirty="0"/>
              <a:t>Copyright 2020 Carol Sanford Institute.  All rights reserved.</a:t>
            </a:r>
          </a:p>
        </p:txBody>
      </p:sp>
      <p:sp>
        <p:nvSpPr>
          <p:cNvPr id="6" name="Slide Number Placeholder 5">
            <a:extLst>
              <a:ext uri="{FF2B5EF4-FFF2-40B4-BE49-F238E27FC236}">
                <a16:creationId xmlns="" xmlns:a16="http://schemas.microsoft.com/office/drawing/2014/main" id="{2348CB42-E490-3741-B71E-C36C9667FD87}"/>
              </a:ext>
            </a:extLst>
          </p:cNvPr>
          <p:cNvSpPr>
            <a:spLocks noGrp="1"/>
          </p:cNvSpPr>
          <p:nvPr>
            <p:ph type="sldNum" sz="quarter" idx="12"/>
          </p:nvPr>
        </p:nvSpPr>
        <p:spPr/>
        <p:txBody>
          <a:bodyPr/>
          <a:lstStyle/>
          <a:p>
            <a:fld id="{FD918CCA-6CD0-804F-8D67-D792168D7B6F}" type="slidenum">
              <a:rPr lang="en-US" smtClean="0"/>
              <a:pPr/>
              <a:t>2</a:t>
            </a:fld>
            <a:endParaRPr lang="en-US" dirty="0"/>
          </a:p>
        </p:txBody>
      </p:sp>
    </p:spTree>
    <p:extLst>
      <p:ext uri="{BB962C8B-B14F-4D97-AF65-F5344CB8AC3E}">
        <p14:creationId xmlns:p14="http://schemas.microsoft.com/office/powerpoint/2010/main" val="15818578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B704DF-D25B-364E-B6D3-1E21C70805FE}"/>
              </a:ext>
            </a:extLst>
          </p:cNvPr>
          <p:cNvSpPr>
            <a:spLocks noGrp="1"/>
          </p:cNvSpPr>
          <p:nvPr>
            <p:ph type="title"/>
          </p:nvPr>
        </p:nvSpPr>
        <p:spPr/>
        <p:txBody>
          <a:bodyPr/>
          <a:lstStyle/>
          <a:p>
            <a:r>
              <a:rPr lang="en-US" dirty="0">
                <a:solidFill>
                  <a:schemeClr val="bg1"/>
                </a:solidFill>
              </a:rPr>
              <a:t>Exercise</a:t>
            </a:r>
          </a:p>
        </p:txBody>
      </p:sp>
      <p:sp>
        <p:nvSpPr>
          <p:cNvPr id="3" name="Content Placeholder 2">
            <a:extLst>
              <a:ext uri="{FF2B5EF4-FFF2-40B4-BE49-F238E27FC236}">
                <a16:creationId xmlns="" xmlns:a16="http://schemas.microsoft.com/office/drawing/2014/main" id="{E8968610-3499-E242-87FB-59CF0806E702}"/>
              </a:ext>
            </a:extLst>
          </p:cNvPr>
          <p:cNvSpPr>
            <a:spLocks noGrp="1"/>
          </p:cNvSpPr>
          <p:nvPr>
            <p:ph idx="1"/>
          </p:nvPr>
        </p:nvSpPr>
        <p:spPr/>
        <p:txBody>
          <a:bodyPr>
            <a:normAutofit fontScale="85000" lnSpcReduction="10000"/>
          </a:bodyPr>
          <a:lstStyle/>
          <a:p>
            <a:r>
              <a:rPr lang="en-US" dirty="0">
                <a:solidFill>
                  <a:schemeClr val="bg1"/>
                </a:solidFill>
              </a:rPr>
              <a:t>1. Take the buyers nodes, holding their essence, thinking you did as I spoke. Share it</a:t>
            </a:r>
          </a:p>
          <a:p>
            <a:r>
              <a:rPr lang="en-US" dirty="0">
                <a:solidFill>
                  <a:schemeClr val="bg1"/>
                </a:solidFill>
              </a:rPr>
              <a:t>2. Where are you meeting them, missing them, including opportunities to partner, collaborate for a more Whole Business Model and their Essence?</a:t>
            </a:r>
          </a:p>
          <a:p>
            <a:r>
              <a:rPr lang="en-US" dirty="0">
                <a:solidFill>
                  <a:schemeClr val="bg1"/>
                </a:solidFill>
              </a:rPr>
              <a:t>3. What is our capability to </a:t>
            </a:r>
            <a:r>
              <a:rPr lang="en-US" dirty="0" smtClean="0">
                <a:solidFill>
                  <a:schemeClr val="bg1"/>
                </a:solidFill>
              </a:rPr>
              <a:t>have </a:t>
            </a:r>
            <a:r>
              <a:rPr lang="en-US" dirty="0">
                <a:solidFill>
                  <a:schemeClr val="bg1"/>
                </a:solidFill>
              </a:rPr>
              <a:t>this dynamic conversation? Where do we </a:t>
            </a:r>
            <a:r>
              <a:rPr lang="en-US" dirty="0" smtClean="0">
                <a:solidFill>
                  <a:schemeClr val="bg1"/>
                </a:solidFill>
              </a:rPr>
              <a:t>want </a:t>
            </a:r>
            <a:r>
              <a:rPr lang="en-US" dirty="0">
                <a:solidFill>
                  <a:schemeClr val="bg1"/>
                </a:solidFill>
              </a:rPr>
              <a:t>to evolve that capacity?</a:t>
            </a:r>
          </a:p>
        </p:txBody>
      </p:sp>
      <p:sp>
        <p:nvSpPr>
          <p:cNvPr id="4" name="Date Placeholder 3">
            <a:extLst>
              <a:ext uri="{FF2B5EF4-FFF2-40B4-BE49-F238E27FC236}">
                <a16:creationId xmlns="" xmlns:a16="http://schemas.microsoft.com/office/drawing/2014/main" id="{C00DD759-EFB3-F74D-8329-CF4A85A7EB52}"/>
              </a:ext>
            </a:extLst>
          </p:cNvPr>
          <p:cNvSpPr>
            <a:spLocks noGrp="1"/>
          </p:cNvSpPr>
          <p:nvPr>
            <p:ph type="dt" sz="half" idx="10"/>
          </p:nvPr>
        </p:nvSpPr>
        <p:spPr/>
        <p:txBody>
          <a:bodyPr/>
          <a:lstStyle/>
          <a:p>
            <a:fld id="{55194A57-34BD-E247-9F97-F8B71202148F}" type="datetime1">
              <a:rPr lang="en-US" smtClean="0"/>
              <a:t>8/26/2020</a:t>
            </a:fld>
            <a:endParaRPr lang="en-US" dirty="0"/>
          </a:p>
        </p:txBody>
      </p:sp>
      <p:sp>
        <p:nvSpPr>
          <p:cNvPr id="5" name="Footer Placeholder 4">
            <a:extLst>
              <a:ext uri="{FF2B5EF4-FFF2-40B4-BE49-F238E27FC236}">
                <a16:creationId xmlns="" xmlns:a16="http://schemas.microsoft.com/office/drawing/2014/main" id="{AF62A960-AB43-0249-AC8C-B82528B97062}"/>
              </a:ext>
            </a:extLst>
          </p:cNvPr>
          <p:cNvSpPr>
            <a:spLocks noGrp="1"/>
          </p:cNvSpPr>
          <p:nvPr>
            <p:ph type="ftr" sz="quarter" idx="11"/>
          </p:nvPr>
        </p:nvSpPr>
        <p:spPr/>
        <p:txBody>
          <a:bodyPr/>
          <a:lstStyle/>
          <a:p>
            <a:r>
              <a:rPr lang="en-US" dirty="0"/>
              <a:t>Copyright 2020 Carol Sanford Institute.  All rights reserved.</a:t>
            </a:r>
          </a:p>
        </p:txBody>
      </p:sp>
      <p:sp>
        <p:nvSpPr>
          <p:cNvPr id="6" name="Slide Number Placeholder 5">
            <a:extLst>
              <a:ext uri="{FF2B5EF4-FFF2-40B4-BE49-F238E27FC236}">
                <a16:creationId xmlns="" xmlns:a16="http://schemas.microsoft.com/office/drawing/2014/main" id="{8272F340-1E3B-A041-AED9-083670C55041}"/>
              </a:ext>
            </a:extLst>
          </p:cNvPr>
          <p:cNvSpPr>
            <a:spLocks noGrp="1"/>
          </p:cNvSpPr>
          <p:nvPr>
            <p:ph type="sldNum" sz="quarter" idx="12"/>
          </p:nvPr>
        </p:nvSpPr>
        <p:spPr/>
        <p:txBody>
          <a:bodyPr/>
          <a:lstStyle/>
          <a:p>
            <a:fld id="{FD918CCA-6CD0-804F-8D67-D792168D7B6F}" type="slidenum">
              <a:rPr lang="en-US" smtClean="0"/>
              <a:pPr/>
              <a:t>20</a:t>
            </a:fld>
            <a:endParaRPr lang="en-US" dirty="0"/>
          </a:p>
        </p:txBody>
      </p:sp>
    </p:spTree>
    <p:extLst>
      <p:ext uri="{BB962C8B-B14F-4D97-AF65-F5344CB8AC3E}">
        <p14:creationId xmlns:p14="http://schemas.microsoft.com/office/powerpoint/2010/main" val="1951099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FFFFFF"/>
                </a:solidFill>
              </a:rPr>
              <a:t>Phases of Value-Adding: Reinvesting</a:t>
            </a:r>
          </a:p>
        </p:txBody>
      </p:sp>
      <p:sp>
        <p:nvSpPr>
          <p:cNvPr id="3" name="Content Placeholder 2"/>
          <p:cNvSpPr>
            <a:spLocks noGrp="1"/>
          </p:cNvSpPr>
          <p:nvPr>
            <p:ph idx="1"/>
          </p:nvPr>
        </p:nvSpPr>
        <p:spPr/>
        <p:txBody>
          <a:bodyPr>
            <a:normAutofit fontScale="85000" lnSpcReduction="20000"/>
          </a:bodyPr>
          <a:lstStyle/>
          <a:p>
            <a:r>
              <a:rPr lang="en-US" dirty="0">
                <a:solidFill>
                  <a:schemeClr val="bg1"/>
                </a:solidFill>
              </a:rPr>
              <a:t>We want some Reinvestment:</a:t>
            </a:r>
          </a:p>
          <a:p>
            <a:pPr lvl="1" algn="ctr">
              <a:buNone/>
            </a:pPr>
            <a:r>
              <a:rPr lang="en-US" sz="3600" dirty="0">
                <a:solidFill>
                  <a:srgbClr val="FFFF00"/>
                </a:solidFill>
              </a:rPr>
              <a:t>“How can it up-value overtime.” option</a:t>
            </a:r>
          </a:p>
          <a:p>
            <a:pPr lvl="2"/>
            <a:r>
              <a:rPr lang="en-US" dirty="0">
                <a:solidFill>
                  <a:schemeClr val="bg1"/>
                </a:solidFill>
              </a:rPr>
              <a:t>Frequent Traveler: Loyalty programs (most backfire)</a:t>
            </a:r>
          </a:p>
          <a:p>
            <a:pPr lvl="2"/>
            <a:r>
              <a:rPr lang="en-US" dirty="0">
                <a:solidFill>
                  <a:schemeClr val="bg1"/>
                </a:solidFill>
              </a:rPr>
              <a:t>7</a:t>
            </a:r>
            <a:r>
              <a:rPr lang="en-US" baseline="30000" dirty="0">
                <a:solidFill>
                  <a:schemeClr val="bg1"/>
                </a:solidFill>
              </a:rPr>
              <a:t>th</a:t>
            </a:r>
            <a:r>
              <a:rPr lang="en-US" dirty="0">
                <a:solidFill>
                  <a:schemeClr val="bg1"/>
                </a:solidFill>
              </a:rPr>
              <a:t> Gen. Take responsible for full lifecycle, transparency</a:t>
            </a:r>
          </a:p>
          <a:p>
            <a:pPr lvl="2"/>
            <a:r>
              <a:rPr lang="en-US" dirty="0">
                <a:solidFill>
                  <a:schemeClr val="bg1"/>
                </a:solidFill>
              </a:rPr>
              <a:t>Yerdle, Loan/share/recycle</a:t>
            </a:r>
          </a:p>
          <a:p>
            <a:pPr lvl="2"/>
            <a:r>
              <a:rPr lang="en-US" dirty="0">
                <a:solidFill>
                  <a:schemeClr val="bg1"/>
                </a:solidFill>
              </a:rPr>
              <a:t>Tom’s shoes</a:t>
            </a:r>
          </a:p>
          <a:p>
            <a:pPr lvl="2">
              <a:buNone/>
            </a:pPr>
            <a:endParaRPr lang="en-US" dirty="0">
              <a:solidFill>
                <a:schemeClr val="bg1"/>
              </a:solidFill>
            </a:endParaRPr>
          </a:p>
          <a:p>
            <a:pPr lvl="1">
              <a:buNone/>
            </a:pPr>
            <a:r>
              <a:rPr lang="en-US" dirty="0">
                <a:solidFill>
                  <a:schemeClr val="bg1"/>
                </a:solidFill>
              </a:rPr>
              <a:t>Key value: wealth building for all Life, commitment </a:t>
            </a:r>
          </a:p>
          <a:p>
            <a:pPr lvl="1">
              <a:buNone/>
            </a:pPr>
            <a:r>
              <a:rPr lang="en-US" dirty="0">
                <a:solidFill>
                  <a:schemeClr val="bg1"/>
                </a:solidFill>
              </a:rPr>
              <a:t>Offering: prevent waste, compounding value</a:t>
            </a:r>
          </a:p>
        </p:txBody>
      </p:sp>
      <p:sp>
        <p:nvSpPr>
          <p:cNvPr id="4" name="Date Placeholder 3"/>
          <p:cNvSpPr>
            <a:spLocks noGrp="1"/>
          </p:cNvSpPr>
          <p:nvPr>
            <p:ph type="dt" sz="half" idx="10"/>
          </p:nvPr>
        </p:nvSpPr>
        <p:spPr/>
        <p:txBody>
          <a:bodyPr/>
          <a:lstStyle/>
          <a:p>
            <a:fld id="{5C54D612-5879-1E48-A9DA-4D4172470C4D}" type="datetime1">
              <a:rPr lang="en-US" smtClean="0"/>
              <a:t>8/26/2020</a:t>
            </a:fld>
            <a:endParaRPr lang="en-US" dirty="0"/>
          </a:p>
        </p:txBody>
      </p:sp>
      <p:sp>
        <p:nvSpPr>
          <p:cNvPr id="5" name="Footer Placeholder 4"/>
          <p:cNvSpPr>
            <a:spLocks noGrp="1"/>
          </p:cNvSpPr>
          <p:nvPr>
            <p:ph type="ftr" sz="quarter" idx="11"/>
          </p:nvPr>
        </p:nvSpPr>
        <p:spPr/>
        <p:txBody>
          <a:bodyPr/>
          <a:lstStyle/>
          <a:p>
            <a:r>
              <a:rPr lang="en-US" dirty="0"/>
              <a:t>Copyright 2020 Carol Sanford Institute.  All rights reserved.</a:t>
            </a:r>
          </a:p>
        </p:txBody>
      </p:sp>
      <p:sp>
        <p:nvSpPr>
          <p:cNvPr id="6" name="Slide Number Placeholder 5"/>
          <p:cNvSpPr>
            <a:spLocks noGrp="1"/>
          </p:cNvSpPr>
          <p:nvPr>
            <p:ph type="sldNum" sz="quarter" idx="12"/>
          </p:nvPr>
        </p:nvSpPr>
        <p:spPr/>
        <p:txBody>
          <a:bodyPr/>
          <a:lstStyle/>
          <a:p>
            <a:fld id="{FD918CCA-6CD0-804F-8D67-D792168D7B6F}"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FF"/>
                </a:solidFill>
              </a:rPr>
              <a:t>Phases of Value-Adding</a:t>
            </a:r>
          </a:p>
        </p:txBody>
      </p:sp>
      <p:sp>
        <p:nvSpPr>
          <p:cNvPr id="3" name="Content Placeholder 2"/>
          <p:cNvSpPr>
            <a:spLocks noGrp="1"/>
          </p:cNvSpPr>
          <p:nvPr>
            <p:ph idx="1"/>
          </p:nvPr>
        </p:nvSpPr>
        <p:spPr/>
        <p:txBody>
          <a:bodyPr>
            <a:normAutofit fontScale="92500" lnSpcReduction="20000"/>
          </a:bodyPr>
          <a:lstStyle/>
          <a:p>
            <a:r>
              <a:rPr lang="en-US" dirty="0">
                <a:solidFill>
                  <a:schemeClr val="bg1"/>
                </a:solidFill>
              </a:rPr>
              <a:t>We want some Regeneration:</a:t>
            </a:r>
          </a:p>
          <a:p>
            <a:pPr lvl="1" algn="ctr">
              <a:buNone/>
            </a:pPr>
            <a:r>
              <a:rPr lang="en-US" sz="3600" dirty="0">
                <a:solidFill>
                  <a:srgbClr val="FFFF00"/>
                </a:solidFill>
              </a:rPr>
              <a:t>“Let me be embedded” option</a:t>
            </a:r>
          </a:p>
          <a:p>
            <a:pPr lvl="2"/>
            <a:r>
              <a:rPr lang="en-US" dirty="0">
                <a:solidFill>
                  <a:schemeClr val="bg1"/>
                </a:solidFill>
              </a:rPr>
              <a:t>All new versions included straight from R&amp;D</a:t>
            </a:r>
          </a:p>
          <a:p>
            <a:pPr lvl="2"/>
            <a:r>
              <a:rPr lang="en-US" dirty="0">
                <a:solidFill>
                  <a:schemeClr val="bg1"/>
                </a:solidFill>
              </a:rPr>
              <a:t>Regenesis</a:t>
            </a:r>
          </a:p>
          <a:p>
            <a:pPr lvl="2"/>
            <a:r>
              <a:rPr lang="en-US" dirty="0">
                <a:solidFill>
                  <a:schemeClr val="bg1"/>
                </a:solidFill>
              </a:rPr>
              <a:t>CSI</a:t>
            </a:r>
          </a:p>
          <a:p>
            <a:pPr lvl="2">
              <a:buNone/>
            </a:pPr>
            <a:endParaRPr lang="en-US" dirty="0">
              <a:solidFill>
                <a:schemeClr val="bg1"/>
              </a:solidFill>
            </a:endParaRPr>
          </a:p>
          <a:p>
            <a:pPr lvl="1">
              <a:buNone/>
            </a:pPr>
            <a:r>
              <a:rPr lang="en-US" dirty="0">
                <a:solidFill>
                  <a:schemeClr val="bg1"/>
                </a:solidFill>
              </a:rPr>
              <a:t>Key value: caring, increase health of all systems</a:t>
            </a:r>
          </a:p>
          <a:p>
            <a:pPr lvl="1">
              <a:buNone/>
            </a:pPr>
            <a:r>
              <a:rPr lang="en-US" dirty="0">
                <a:solidFill>
                  <a:schemeClr val="bg1"/>
                </a:solidFill>
              </a:rPr>
              <a:t>Offering: essence understanding, evolution</a:t>
            </a:r>
          </a:p>
        </p:txBody>
      </p:sp>
      <p:sp>
        <p:nvSpPr>
          <p:cNvPr id="4" name="Date Placeholder 3"/>
          <p:cNvSpPr>
            <a:spLocks noGrp="1"/>
          </p:cNvSpPr>
          <p:nvPr>
            <p:ph type="dt" sz="half" idx="10"/>
          </p:nvPr>
        </p:nvSpPr>
        <p:spPr/>
        <p:txBody>
          <a:bodyPr/>
          <a:lstStyle/>
          <a:p>
            <a:fld id="{0F7CA44F-9362-654E-A7CF-0A5A480F65F8}" type="datetime1">
              <a:rPr lang="en-US" smtClean="0"/>
              <a:t>8/26/2020</a:t>
            </a:fld>
            <a:endParaRPr lang="en-US" dirty="0"/>
          </a:p>
        </p:txBody>
      </p:sp>
      <p:sp>
        <p:nvSpPr>
          <p:cNvPr id="5" name="Footer Placeholder 4"/>
          <p:cNvSpPr>
            <a:spLocks noGrp="1"/>
          </p:cNvSpPr>
          <p:nvPr>
            <p:ph type="ftr" sz="quarter" idx="11"/>
          </p:nvPr>
        </p:nvSpPr>
        <p:spPr/>
        <p:txBody>
          <a:bodyPr/>
          <a:lstStyle/>
          <a:p>
            <a:r>
              <a:rPr lang="en-US" dirty="0"/>
              <a:t>Copyright 2020 Carol Sanford Institute.  All rights reserved.</a:t>
            </a:r>
          </a:p>
        </p:txBody>
      </p:sp>
      <p:sp>
        <p:nvSpPr>
          <p:cNvPr id="6" name="Slide Number Placeholder 5"/>
          <p:cNvSpPr>
            <a:spLocks noGrp="1"/>
          </p:cNvSpPr>
          <p:nvPr>
            <p:ph type="sldNum" sz="quarter" idx="12"/>
          </p:nvPr>
        </p:nvSpPr>
        <p:spPr/>
        <p:txBody>
          <a:bodyPr/>
          <a:lstStyle/>
          <a:p>
            <a:fld id="{FD918CCA-6CD0-804F-8D67-D792168D7B6F}"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sz="2800" dirty="0">
                <a:solidFill>
                  <a:srgbClr val="FFFFFF"/>
                </a:solidFill>
              </a:rPr>
              <a:t>Each one includes Phase before, but adds additional value TO LIFE OF Stakeholders</a:t>
            </a:r>
          </a:p>
          <a:p>
            <a:pPr>
              <a:buNone/>
            </a:pPr>
            <a:endParaRPr lang="en-US" dirty="0"/>
          </a:p>
        </p:txBody>
      </p:sp>
      <p:sp>
        <p:nvSpPr>
          <p:cNvPr id="22" name="Rounded Rectangle 21"/>
          <p:cNvSpPr/>
          <p:nvPr/>
        </p:nvSpPr>
        <p:spPr>
          <a:xfrm>
            <a:off x="6667500" y="2497397"/>
            <a:ext cx="685800" cy="196941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ounded Rectangle 17"/>
          <p:cNvSpPr/>
          <p:nvPr/>
        </p:nvSpPr>
        <p:spPr>
          <a:xfrm>
            <a:off x="3657600" y="2497397"/>
            <a:ext cx="685800" cy="203132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TextBox 15"/>
          <p:cNvSpPr txBox="1"/>
          <p:nvPr/>
        </p:nvSpPr>
        <p:spPr>
          <a:xfrm>
            <a:off x="3657600" y="2497397"/>
            <a:ext cx="685800" cy="2154436"/>
          </a:xfrm>
          <a:prstGeom prst="rect">
            <a:avLst/>
          </a:prstGeom>
          <a:noFill/>
        </p:spPr>
        <p:txBody>
          <a:bodyPr wrap="square" rtlCol="0">
            <a:spAutoFit/>
          </a:bodyPr>
          <a:lstStyle/>
          <a:p>
            <a:pPr algn="ctr"/>
            <a:r>
              <a:rPr lang="en-US" sz="1200" b="1" dirty="0"/>
              <a:t>C</a:t>
            </a:r>
          </a:p>
          <a:p>
            <a:pPr algn="ctr"/>
            <a:r>
              <a:rPr lang="en-US" sz="1200" b="1" dirty="0"/>
              <a:t>O</a:t>
            </a:r>
          </a:p>
          <a:p>
            <a:pPr algn="ctr"/>
            <a:r>
              <a:rPr lang="en-US" sz="1200" b="1" dirty="0"/>
              <a:t>M</a:t>
            </a:r>
          </a:p>
          <a:p>
            <a:pPr algn="ctr"/>
            <a:r>
              <a:rPr lang="en-US" sz="1200" b="1" dirty="0"/>
              <a:t>P</a:t>
            </a:r>
          </a:p>
          <a:p>
            <a:pPr algn="ctr"/>
            <a:r>
              <a:rPr lang="en-US" sz="1200" b="1" dirty="0"/>
              <a:t>O</a:t>
            </a:r>
          </a:p>
          <a:p>
            <a:pPr algn="ctr"/>
            <a:r>
              <a:rPr lang="en-US" sz="1200" b="1" dirty="0"/>
              <a:t>S</a:t>
            </a:r>
          </a:p>
          <a:p>
            <a:pPr algn="ctr"/>
            <a:r>
              <a:rPr lang="en-US" sz="1200" b="1" dirty="0"/>
              <a:t>I</a:t>
            </a:r>
          </a:p>
          <a:p>
            <a:pPr algn="ctr"/>
            <a:r>
              <a:rPr lang="en-US" sz="1200" b="1" dirty="0"/>
              <a:t>T</a:t>
            </a:r>
          </a:p>
          <a:p>
            <a:pPr algn="ctr"/>
            <a:r>
              <a:rPr lang="en-US" sz="1200" b="1" dirty="0"/>
              <a:t>I</a:t>
            </a:r>
          </a:p>
          <a:p>
            <a:pPr algn="ctr"/>
            <a:r>
              <a:rPr lang="en-US" sz="1200" b="1" dirty="0"/>
              <a:t>N</a:t>
            </a:r>
          </a:p>
          <a:p>
            <a:pPr algn="ctr"/>
            <a:r>
              <a:rPr lang="en-US" sz="1400" b="1" dirty="0"/>
              <a:t>G</a:t>
            </a:r>
          </a:p>
        </p:txBody>
      </p:sp>
      <p:sp>
        <p:nvSpPr>
          <p:cNvPr id="2" name="Title 1"/>
          <p:cNvSpPr>
            <a:spLocks noGrp="1"/>
          </p:cNvSpPr>
          <p:nvPr>
            <p:ph type="title"/>
          </p:nvPr>
        </p:nvSpPr>
        <p:spPr/>
        <p:txBody>
          <a:bodyPr/>
          <a:lstStyle/>
          <a:p>
            <a:r>
              <a:rPr lang="en-US" dirty="0">
                <a:solidFill>
                  <a:schemeClr val="bg1"/>
                </a:solidFill>
              </a:rPr>
              <a:t>How it Works</a:t>
            </a:r>
          </a:p>
        </p:txBody>
      </p:sp>
      <p:sp>
        <p:nvSpPr>
          <p:cNvPr id="4" name="Date Placeholder 3"/>
          <p:cNvSpPr>
            <a:spLocks noGrp="1"/>
          </p:cNvSpPr>
          <p:nvPr>
            <p:ph type="dt" sz="half" idx="10"/>
          </p:nvPr>
        </p:nvSpPr>
        <p:spPr/>
        <p:txBody>
          <a:bodyPr/>
          <a:lstStyle/>
          <a:p>
            <a:fld id="{31A3522D-0F24-4240-AF75-D649200FF280}" type="datetime1">
              <a:rPr lang="en-US" smtClean="0"/>
              <a:t>8/26/2020</a:t>
            </a:fld>
            <a:endParaRPr lang="en-US" dirty="0"/>
          </a:p>
        </p:txBody>
      </p:sp>
      <p:sp>
        <p:nvSpPr>
          <p:cNvPr id="5" name="Footer Placeholder 4"/>
          <p:cNvSpPr>
            <a:spLocks noGrp="1"/>
          </p:cNvSpPr>
          <p:nvPr>
            <p:ph type="ftr" sz="quarter" idx="11"/>
          </p:nvPr>
        </p:nvSpPr>
        <p:spPr/>
        <p:txBody>
          <a:bodyPr/>
          <a:lstStyle/>
          <a:p>
            <a:r>
              <a:rPr lang="en-US" dirty="0"/>
              <a:t>Copyright 2020 Carol Sanford Institute.  All rights reserved.</a:t>
            </a:r>
          </a:p>
        </p:txBody>
      </p:sp>
      <p:sp>
        <p:nvSpPr>
          <p:cNvPr id="6" name="Slide Number Placeholder 5"/>
          <p:cNvSpPr>
            <a:spLocks noGrp="1"/>
          </p:cNvSpPr>
          <p:nvPr>
            <p:ph type="sldNum" sz="quarter" idx="12"/>
          </p:nvPr>
        </p:nvSpPr>
        <p:spPr/>
        <p:txBody>
          <a:bodyPr/>
          <a:lstStyle/>
          <a:p>
            <a:fld id="{FD918CCA-6CD0-804F-8D67-D792168D7B6F}" type="slidenum">
              <a:rPr lang="en-US" smtClean="0"/>
              <a:pPr/>
              <a:t>23</a:t>
            </a:fld>
            <a:endParaRPr lang="en-US" dirty="0"/>
          </a:p>
        </p:txBody>
      </p:sp>
      <p:sp>
        <p:nvSpPr>
          <p:cNvPr id="7" name="Rounded Rectangle 6"/>
          <p:cNvSpPr/>
          <p:nvPr/>
        </p:nvSpPr>
        <p:spPr>
          <a:xfrm>
            <a:off x="838200" y="2497398"/>
            <a:ext cx="800100" cy="211931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ounded Rectangle 7"/>
          <p:cNvSpPr/>
          <p:nvPr/>
        </p:nvSpPr>
        <p:spPr>
          <a:xfrm>
            <a:off x="1752600" y="2497398"/>
            <a:ext cx="609600" cy="207389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ounded Rectangle 8"/>
          <p:cNvSpPr/>
          <p:nvPr/>
        </p:nvSpPr>
        <p:spPr>
          <a:xfrm>
            <a:off x="2590800" y="2497397"/>
            <a:ext cx="762000" cy="206210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ounded Rectangle 9"/>
          <p:cNvSpPr/>
          <p:nvPr/>
        </p:nvSpPr>
        <p:spPr>
          <a:xfrm>
            <a:off x="5753100" y="2497397"/>
            <a:ext cx="685800" cy="196941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838200" y="2497398"/>
            <a:ext cx="685800" cy="2062103"/>
          </a:xfrm>
          <a:prstGeom prst="rect">
            <a:avLst/>
          </a:prstGeom>
          <a:noFill/>
        </p:spPr>
        <p:txBody>
          <a:bodyPr wrap="square" rtlCol="0">
            <a:spAutoFit/>
          </a:bodyPr>
          <a:lstStyle/>
          <a:p>
            <a:pPr algn="ctr"/>
            <a:r>
              <a:rPr lang="en-US" sz="1600" b="1" dirty="0"/>
              <a:t>S</a:t>
            </a:r>
          </a:p>
          <a:p>
            <a:pPr algn="ctr"/>
            <a:r>
              <a:rPr lang="en-US" sz="1600" b="1" dirty="0"/>
              <a:t>O</a:t>
            </a:r>
          </a:p>
          <a:p>
            <a:pPr algn="ctr"/>
            <a:r>
              <a:rPr lang="en-US" sz="1600" b="1" dirty="0"/>
              <a:t>U</a:t>
            </a:r>
          </a:p>
          <a:p>
            <a:pPr algn="ctr"/>
            <a:r>
              <a:rPr lang="en-US" sz="1600" b="1" dirty="0"/>
              <a:t>R</a:t>
            </a:r>
          </a:p>
          <a:p>
            <a:pPr algn="ctr"/>
            <a:r>
              <a:rPr lang="en-US" sz="1600" b="1" dirty="0"/>
              <a:t>C</a:t>
            </a:r>
          </a:p>
          <a:p>
            <a:pPr algn="ctr"/>
            <a:r>
              <a:rPr lang="en-US" sz="1600" b="1" dirty="0"/>
              <a:t>I</a:t>
            </a:r>
          </a:p>
          <a:p>
            <a:pPr algn="ctr"/>
            <a:r>
              <a:rPr lang="en-US" sz="1600" b="1" dirty="0"/>
              <a:t>N</a:t>
            </a:r>
          </a:p>
          <a:p>
            <a:pPr algn="ctr"/>
            <a:r>
              <a:rPr lang="en-US" sz="1600" b="1" dirty="0"/>
              <a:t>G</a:t>
            </a:r>
          </a:p>
        </p:txBody>
      </p:sp>
      <p:sp>
        <p:nvSpPr>
          <p:cNvPr id="12" name="TextBox 11"/>
          <p:cNvSpPr txBox="1"/>
          <p:nvPr/>
        </p:nvSpPr>
        <p:spPr>
          <a:xfrm>
            <a:off x="1752600" y="2497398"/>
            <a:ext cx="609600" cy="2062103"/>
          </a:xfrm>
          <a:prstGeom prst="rect">
            <a:avLst/>
          </a:prstGeom>
          <a:noFill/>
        </p:spPr>
        <p:txBody>
          <a:bodyPr wrap="square" rtlCol="0">
            <a:spAutoFit/>
          </a:bodyPr>
          <a:lstStyle/>
          <a:p>
            <a:pPr algn="ctr"/>
            <a:r>
              <a:rPr lang="en-US" sz="1600" b="1" dirty="0"/>
              <a:t>R</a:t>
            </a:r>
          </a:p>
          <a:p>
            <a:pPr algn="ctr"/>
            <a:r>
              <a:rPr lang="en-US" sz="1600" b="1" dirty="0"/>
              <a:t>E</a:t>
            </a:r>
          </a:p>
          <a:p>
            <a:pPr algn="ctr"/>
            <a:r>
              <a:rPr lang="en-US" sz="1600" b="1" dirty="0"/>
              <a:t>F</a:t>
            </a:r>
          </a:p>
          <a:p>
            <a:pPr algn="ctr"/>
            <a:r>
              <a:rPr lang="en-US" sz="1600" b="1" dirty="0"/>
              <a:t>I</a:t>
            </a:r>
          </a:p>
          <a:p>
            <a:pPr algn="ctr"/>
            <a:r>
              <a:rPr lang="en-US" sz="1600" b="1" dirty="0"/>
              <a:t>N</a:t>
            </a:r>
          </a:p>
          <a:p>
            <a:pPr algn="ctr"/>
            <a:r>
              <a:rPr lang="en-US" sz="1600" b="1" dirty="0"/>
              <a:t>I</a:t>
            </a:r>
          </a:p>
          <a:p>
            <a:pPr algn="ctr"/>
            <a:r>
              <a:rPr lang="en-US" sz="1600" b="1" dirty="0"/>
              <a:t>N</a:t>
            </a:r>
          </a:p>
          <a:p>
            <a:pPr algn="ctr"/>
            <a:r>
              <a:rPr lang="en-US" sz="1600" b="1" dirty="0"/>
              <a:t>G</a:t>
            </a:r>
          </a:p>
        </p:txBody>
      </p:sp>
      <p:sp>
        <p:nvSpPr>
          <p:cNvPr id="13" name="TextBox 12"/>
          <p:cNvSpPr txBox="1"/>
          <p:nvPr/>
        </p:nvSpPr>
        <p:spPr>
          <a:xfrm>
            <a:off x="2667000" y="2435843"/>
            <a:ext cx="457200" cy="2246769"/>
          </a:xfrm>
          <a:prstGeom prst="rect">
            <a:avLst/>
          </a:prstGeom>
          <a:noFill/>
        </p:spPr>
        <p:txBody>
          <a:bodyPr wrap="square" rtlCol="0">
            <a:spAutoFit/>
          </a:bodyPr>
          <a:lstStyle/>
          <a:p>
            <a:pPr algn="ctr"/>
            <a:r>
              <a:rPr lang="en-US" sz="1400" b="1" dirty="0"/>
              <a:t>C</a:t>
            </a:r>
          </a:p>
          <a:p>
            <a:pPr algn="ctr"/>
            <a:r>
              <a:rPr lang="en-US" sz="1400" b="1" dirty="0"/>
              <a:t>O</a:t>
            </a:r>
          </a:p>
          <a:p>
            <a:pPr algn="ctr"/>
            <a:r>
              <a:rPr lang="en-US" sz="1400" b="1" dirty="0"/>
              <a:t>N</a:t>
            </a:r>
          </a:p>
          <a:p>
            <a:pPr algn="ctr"/>
            <a:r>
              <a:rPr lang="en-US" sz="1400" b="1" dirty="0"/>
              <a:t>V</a:t>
            </a:r>
          </a:p>
          <a:p>
            <a:pPr algn="ctr"/>
            <a:r>
              <a:rPr lang="en-US" sz="1400" b="1" dirty="0"/>
              <a:t>E</a:t>
            </a:r>
          </a:p>
          <a:p>
            <a:pPr algn="ctr"/>
            <a:r>
              <a:rPr lang="en-US" sz="1400" b="1" dirty="0"/>
              <a:t>R</a:t>
            </a:r>
          </a:p>
          <a:p>
            <a:pPr algn="ctr"/>
            <a:r>
              <a:rPr lang="en-US" sz="1400" b="1" dirty="0"/>
              <a:t>T</a:t>
            </a:r>
          </a:p>
          <a:p>
            <a:pPr algn="ctr"/>
            <a:r>
              <a:rPr lang="en-US" sz="1400" b="1" dirty="0"/>
              <a:t>I</a:t>
            </a:r>
          </a:p>
          <a:p>
            <a:pPr algn="ctr"/>
            <a:r>
              <a:rPr lang="en-US" sz="1400" b="1" dirty="0"/>
              <a:t>N</a:t>
            </a:r>
          </a:p>
          <a:p>
            <a:pPr algn="ctr"/>
            <a:r>
              <a:rPr lang="en-US" sz="1400" b="1" dirty="0"/>
              <a:t>G</a:t>
            </a:r>
          </a:p>
        </p:txBody>
      </p:sp>
      <p:sp>
        <p:nvSpPr>
          <p:cNvPr id="17" name="Rounded Rectangle 16"/>
          <p:cNvSpPr/>
          <p:nvPr/>
        </p:nvSpPr>
        <p:spPr>
          <a:xfrm>
            <a:off x="4876800" y="2485607"/>
            <a:ext cx="609600" cy="1981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TextBox 19"/>
          <p:cNvSpPr txBox="1"/>
          <p:nvPr/>
        </p:nvSpPr>
        <p:spPr>
          <a:xfrm>
            <a:off x="4800600" y="2485607"/>
            <a:ext cx="685800" cy="2031325"/>
          </a:xfrm>
          <a:prstGeom prst="rect">
            <a:avLst/>
          </a:prstGeom>
          <a:noFill/>
        </p:spPr>
        <p:txBody>
          <a:bodyPr wrap="square" rtlCol="0">
            <a:spAutoFit/>
          </a:bodyPr>
          <a:lstStyle/>
          <a:p>
            <a:pPr algn="ctr"/>
            <a:r>
              <a:rPr lang="en-US" sz="1400" b="1" dirty="0"/>
              <a:t>F</a:t>
            </a:r>
          </a:p>
          <a:p>
            <a:pPr algn="ctr"/>
            <a:r>
              <a:rPr lang="en-US" sz="1400" b="1" dirty="0"/>
              <a:t>I</a:t>
            </a:r>
          </a:p>
          <a:p>
            <a:pPr algn="ctr"/>
            <a:r>
              <a:rPr lang="en-US" sz="1400" b="1" dirty="0"/>
              <a:t>N</a:t>
            </a:r>
          </a:p>
          <a:p>
            <a:pPr algn="ctr"/>
            <a:r>
              <a:rPr lang="en-US" sz="1400" b="1" dirty="0"/>
              <a:t>I</a:t>
            </a:r>
          </a:p>
          <a:p>
            <a:pPr algn="ctr"/>
            <a:r>
              <a:rPr lang="en-US" sz="1400" b="1" dirty="0"/>
              <a:t>S</a:t>
            </a:r>
          </a:p>
          <a:p>
            <a:pPr algn="ctr"/>
            <a:r>
              <a:rPr lang="en-US" sz="1400" b="1" dirty="0"/>
              <a:t>H</a:t>
            </a:r>
          </a:p>
          <a:p>
            <a:pPr algn="ctr"/>
            <a:r>
              <a:rPr lang="en-US" sz="1400" b="1" dirty="0"/>
              <a:t>I</a:t>
            </a:r>
          </a:p>
          <a:p>
            <a:pPr algn="ctr"/>
            <a:r>
              <a:rPr lang="en-US" sz="1400" b="1" dirty="0"/>
              <a:t>N</a:t>
            </a:r>
          </a:p>
          <a:p>
            <a:pPr algn="ctr"/>
            <a:r>
              <a:rPr lang="en-US" sz="1400" b="1" dirty="0"/>
              <a:t>G</a:t>
            </a:r>
          </a:p>
        </p:txBody>
      </p:sp>
      <p:sp>
        <p:nvSpPr>
          <p:cNvPr id="21" name="TextBox 20"/>
          <p:cNvSpPr txBox="1"/>
          <p:nvPr/>
        </p:nvSpPr>
        <p:spPr>
          <a:xfrm>
            <a:off x="5715000" y="2424052"/>
            <a:ext cx="762000" cy="2123658"/>
          </a:xfrm>
          <a:prstGeom prst="rect">
            <a:avLst/>
          </a:prstGeom>
          <a:noFill/>
        </p:spPr>
        <p:txBody>
          <a:bodyPr wrap="square" rtlCol="0">
            <a:spAutoFit/>
          </a:bodyPr>
          <a:lstStyle/>
          <a:p>
            <a:pPr algn="ctr"/>
            <a:r>
              <a:rPr lang="en-US" sz="1200" b="1" dirty="0"/>
              <a:t>I</a:t>
            </a:r>
          </a:p>
          <a:p>
            <a:pPr algn="ctr"/>
            <a:r>
              <a:rPr lang="en-US" sz="1200" b="1" dirty="0"/>
              <a:t>N</a:t>
            </a:r>
          </a:p>
          <a:p>
            <a:pPr algn="ctr"/>
            <a:r>
              <a:rPr lang="en-US" sz="1200" b="1" dirty="0"/>
              <a:t>T</a:t>
            </a:r>
          </a:p>
          <a:p>
            <a:pPr algn="ctr"/>
            <a:r>
              <a:rPr lang="en-US" sz="1200" b="1" dirty="0"/>
              <a:t>E</a:t>
            </a:r>
          </a:p>
          <a:p>
            <a:pPr algn="ctr"/>
            <a:r>
              <a:rPr lang="en-US" sz="1200" b="1" dirty="0"/>
              <a:t>G</a:t>
            </a:r>
          </a:p>
          <a:p>
            <a:pPr algn="ctr"/>
            <a:r>
              <a:rPr lang="en-US" sz="1200" b="1" dirty="0"/>
              <a:t>R</a:t>
            </a:r>
          </a:p>
          <a:p>
            <a:pPr algn="ctr"/>
            <a:r>
              <a:rPr lang="en-US" sz="1200" b="1" dirty="0"/>
              <a:t>A</a:t>
            </a:r>
          </a:p>
          <a:p>
            <a:pPr algn="ctr"/>
            <a:r>
              <a:rPr lang="en-US" sz="1200" b="1" dirty="0"/>
              <a:t>T</a:t>
            </a:r>
          </a:p>
          <a:p>
            <a:pPr algn="ctr"/>
            <a:r>
              <a:rPr lang="en-US" sz="1200" b="1" dirty="0"/>
              <a:t>I</a:t>
            </a:r>
          </a:p>
          <a:p>
            <a:pPr algn="ctr"/>
            <a:r>
              <a:rPr lang="en-US" sz="1200" b="1" dirty="0"/>
              <a:t>N</a:t>
            </a:r>
          </a:p>
          <a:p>
            <a:pPr algn="ctr"/>
            <a:r>
              <a:rPr lang="en-US" sz="1200" b="1" dirty="0"/>
              <a:t>G</a:t>
            </a:r>
          </a:p>
        </p:txBody>
      </p:sp>
      <p:sp>
        <p:nvSpPr>
          <p:cNvPr id="23" name="Rounded Rectangle 22"/>
          <p:cNvSpPr/>
          <p:nvPr/>
        </p:nvSpPr>
        <p:spPr>
          <a:xfrm>
            <a:off x="7772400" y="2497397"/>
            <a:ext cx="685800" cy="196941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TextBox 23"/>
          <p:cNvSpPr txBox="1"/>
          <p:nvPr/>
        </p:nvSpPr>
        <p:spPr>
          <a:xfrm>
            <a:off x="6858000" y="2470965"/>
            <a:ext cx="495300" cy="2123658"/>
          </a:xfrm>
          <a:prstGeom prst="rect">
            <a:avLst/>
          </a:prstGeom>
          <a:noFill/>
        </p:spPr>
        <p:txBody>
          <a:bodyPr wrap="square" rtlCol="0">
            <a:spAutoFit/>
          </a:bodyPr>
          <a:lstStyle/>
          <a:p>
            <a:r>
              <a:rPr lang="en-US" sz="1200" b="1" dirty="0"/>
              <a:t>R</a:t>
            </a:r>
          </a:p>
          <a:p>
            <a:r>
              <a:rPr lang="en-US" sz="1200" b="1" dirty="0"/>
              <a:t>E</a:t>
            </a:r>
          </a:p>
          <a:p>
            <a:r>
              <a:rPr lang="en-US" sz="1200" b="1" dirty="0"/>
              <a:t>I</a:t>
            </a:r>
          </a:p>
          <a:p>
            <a:r>
              <a:rPr lang="en-US" sz="1200" b="1" dirty="0"/>
              <a:t>N</a:t>
            </a:r>
          </a:p>
          <a:p>
            <a:r>
              <a:rPr lang="en-US" sz="1200" b="1" dirty="0"/>
              <a:t>V</a:t>
            </a:r>
          </a:p>
          <a:p>
            <a:r>
              <a:rPr lang="en-US" sz="1200" b="1" dirty="0"/>
              <a:t>E</a:t>
            </a:r>
          </a:p>
          <a:p>
            <a:r>
              <a:rPr lang="en-US" sz="1200" b="1" dirty="0"/>
              <a:t>S</a:t>
            </a:r>
          </a:p>
          <a:p>
            <a:r>
              <a:rPr lang="en-US" sz="1200" b="1" dirty="0"/>
              <a:t>T</a:t>
            </a:r>
          </a:p>
          <a:p>
            <a:r>
              <a:rPr lang="en-US" sz="1200" b="1" dirty="0"/>
              <a:t>I</a:t>
            </a:r>
          </a:p>
          <a:p>
            <a:r>
              <a:rPr lang="en-US" sz="1200" b="1" dirty="0"/>
              <a:t>N</a:t>
            </a:r>
          </a:p>
          <a:p>
            <a:r>
              <a:rPr lang="en-US" sz="1200" b="1" dirty="0"/>
              <a:t>G</a:t>
            </a:r>
          </a:p>
        </p:txBody>
      </p:sp>
      <p:sp>
        <p:nvSpPr>
          <p:cNvPr id="25" name="TextBox 24"/>
          <p:cNvSpPr txBox="1"/>
          <p:nvPr/>
        </p:nvSpPr>
        <p:spPr>
          <a:xfrm>
            <a:off x="7924800" y="2571750"/>
            <a:ext cx="381000" cy="1938992"/>
          </a:xfrm>
          <a:prstGeom prst="rect">
            <a:avLst/>
          </a:prstGeom>
          <a:noFill/>
        </p:spPr>
        <p:txBody>
          <a:bodyPr wrap="square" rtlCol="0">
            <a:spAutoFit/>
          </a:bodyPr>
          <a:lstStyle/>
          <a:p>
            <a:r>
              <a:rPr lang="en-US" sz="1200" b="1" dirty="0"/>
              <a:t>R</a:t>
            </a:r>
          </a:p>
          <a:p>
            <a:r>
              <a:rPr lang="en-US" sz="1200" b="1" dirty="0"/>
              <a:t>E</a:t>
            </a:r>
          </a:p>
          <a:p>
            <a:r>
              <a:rPr lang="en-US" sz="1200" b="1" dirty="0"/>
              <a:t>G</a:t>
            </a:r>
          </a:p>
          <a:p>
            <a:r>
              <a:rPr lang="en-US" sz="1200" b="1" dirty="0"/>
              <a:t>E</a:t>
            </a:r>
          </a:p>
          <a:p>
            <a:r>
              <a:rPr lang="en-US" sz="1200" b="1" dirty="0"/>
              <a:t>N</a:t>
            </a:r>
          </a:p>
          <a:p>
            <a:r>
              <a:rPr lang="en-US" sz="1200" b="1" dirty="0"/>
              <a:t>E</a:t>
            </a:r>
          </a:p>
          <a:p>
            <a:r>
              <a:rPr lang="en-US" sz="1200" b="1" dirty="0"/>
              <a:t>R</a:t>
            </a:r>
          </a:p>
          <a:p>
            <a:r>
              <a:rPr lang="en-US" sz="1200" b="1" dirty="0"/>
              <a:t>A</a:t>
            </a:r>
          </a:p>
          <a:p>
            <a:r>
              <a:rPr lang="en-US" sz="1200" b="1" dirty="0"/>
              <a:t>T</a:t>
            </a:r>
          </a:p>
          <a:p>
            <a:r>
              <a:rPr lang="en-US" sz="1200" b="1" dirty="0"/>
              <a:t>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sz="2400" dirty="0">
                <a:solidFill>
                  <a:srgbClr val="FFFFFF"/>
                </a:solidFill>
              </a:rPr>
              <a:t>Where are you entering? How cover the phases before? What happen if push downstream one more phase? Think through earnings, margins, </a:t>
            </a:r>
            <a:r>
              <a:rPr lang="en-US" sz="2400" dirty="0" smtClean="0">
                <a:solidFill>
                  <a:srgbClr val="FFFFFF"/>
                </a:solidFill>
              </a:rPr>
              <a:t>cash flow! </a:t>
            </a:r>
            <a:endParaRPr lang="en-US" sz="2400" dirty="0">
              <a:solidFill>
                <a:srgbClr val="FFFFFF"/>
              </a:solidFill>
            </a:endParaRPr>
          </a:p>
          <a:p>
            <a:pPr>
              <a:buNone/>
            </a:pPr>
            <a:endParaRPr lang="en-US" dirty="0"/>
          </a:p>
        </p:txBody>
      </p:sp>
      <p:sp>
        <p:nvSpPr>
          <p:cNvPr id="22" name="Rounded Rectangle 21"/>
          <p:cNvSpPr/>
          <p:nvPr/>
        </p:nvSpPr>
        <p:spPr>
          <a:xfrm>
            <a:off x="6667500" y="2497397"/>
            <a:ext cx="685800" cy="196941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ounded Rectangle 17"/>
          <p:cNvSpPr/>
          <p:nvPr/>
        </p:nvSpPr>
        <p:spPr>
          <a:xfrm>
            <a:off x="3657600" y="2497397"/>
            <a:ext cx="685800" cy="203132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TextBox 15"/>
          <p:cNvSpPr txBox="1"/>
          <p:nvPr/>
        </p:nvSpPr>
        <p:spPr>
          <a:xfrm>
            <a:off x="3657600" y="2497397"/>
            <a:ext cx="685800" cy="2154436"/>
          </a:xfrm>
          <a:prstGeom prst="rect">
            <a:avLst/>
          </a:prstGeom>
          <a:noFill/>
        </p:spPr>
        <p:txBody>
          <a:bodyPr wrap="square" rtlCol="0">
            <a:spAutoFit/>
          </a:bodyPr>
          <a:lstStyle/>
          <a:p>
            <a:pPr algn="ctr"/>
            <a:r>
              <a:rPr lang="en-US" sz="1200" b="1" dirty="0"/>
              <a:t>C</a:t>
            </a:r>
          </a:p>
          <a:p>
            <a:pPr algn="ctr"/>
            <a:r>
              <a:rPr lang="en-US" sz="1200" b="1" dirty="0"/>
              <a:t>O</a:t>
            </a:r>
          </a:p>
          <a:p>
            <a:pPr algn="ctr"/>
            <a:r>
              <a:rPr lang="en-US" sz="1200" b="1" dirty="0"/>
              <a:t>M</a:t>
            </a:r>
          </a:p>
          <a:p>
            <a:pPr algn="ctr"/>
            <a:r>
              <a:rPr lang="en-US" sz="1200" b="1" dirty="0"/>
              <a:t>P</a:t>
            </a:r>
          </a:p>
          <a:p>
            <a:pPr algn="ctr"/>
            <a:r>
              <a:rPr lang="en-US" sz="1200" b="1" dirty="0"/>
              <a:t>O</a:t>
            </a:r>
          </a:p>
          <a:p>
            <a:pPr algn="ctr"/>
            <a:r>
              <a:rPr lang="en-US" sz="1200" b="1" dirty="0"/>
              <a:t>S</a:t>
            </a:r>
          </a:p>
          <a:p>
            <a:pPr algn="ctr"/>
            <a:r>
              <a:rPr lang="en-US" sz="1200" b="1" dirty="0"/>
              <a:t>I</a:t>
            </a:r>
          </a:p>
          <a:p>
            <a:pPr algn="ctr"/>
            <a:r>
              <a:rPr lang="en-US" sz="1200" b="1" dirty="0"/>
              <a:t>T</a:t>
            </a:r>
          </a:p>
          <a:p>
            <a:pPr algn="ctr"/>
            <a:r>
              <a:rPr lang="en-US" sz="1200" b="1" dirty="0"/>
              <a:t>I</a:t>
            </a:r>
          </a:p>
          <a:p>
            <a:pPr algn="ctr"/>
            <a:r>
              <a:rPr lang="en-US" sz="1200" b="1" dirty="0"/>
              <a:t>N</a:t>
            </a:r>
          </a:p>
          <a:p>
            <a:pPr algn="ctr"/>
            <a:r>
              <a:rPr lang="en-US" sz="1400" b="1" dirty="0"/>
              <a:t>G</a:t>
            </a:r>
          </a:p>
        </p:txBody>
      </p:sp>
      <p:sp>
        <p:nvSpPr>
          <p:cNvPr id="2" name="Title 1"/>
          <p:cNvSpPr>
            <a:spLocks noGrp="1"/>
          </p:cNvSpPr>
          <p:nvPr>
            <p:ph type="title"/>
          </p:nvPr>
        </p:nvSpPr>
        <p:spPr/>
        <p:txBody>
          <a:bodyPr/>
          <a:lstStyle/>
          <a:p>
            <a:r>
              <a:rPr lang="en-US" dirty="0">
                <a:solidFill>
                  <a:schemeClr val="bg1"/>
                </a:solidFill>
              </a:rPr>
              <a:t>Exercise: In personally….</a:t>
            </a:r>
          </a:p>
        </p:txBody>
      </p:sp>
      <p:sp>
        <p:nvSpPr>
          <p:cNvPr id="4" name="Date Placeholder 3"/>
          <p:cNvSpPr>
            <a:spLocks noGrp="1"/>
          </p:cNvSpPr>
          <p:nvPr>
            <p:ph type="dt" sz="half" idx="10"/>
          </p:nvPr>
        </p:nvSpPr>
        <p:spPr/>
        <p:txBody>
          <a:bodyPr/>
          <a:lstStyle/>
          <a:p>
            <a:fld id="{6F2F0E0C-7F33-FE41-871B-1DC50B21611A}" type="datetime1">
              <a:rPr lang="en-US" smtClean="0"/>
              <a:t>8/26/2020</a:t>
            </a:fld>
            <a:endParaRPr lang="en-US" dirty="0"/>
          </a:p>
        </p:txBody>
      </p:sp>
      <p:sp>
        <p:nvSpPr>
          <p:cNvPr id="5" name="Footer Placeholder 4"/>
          <p:cNvSpPr>
            <a:spLocks noGrp="1"/>
          </p:cNvSpPr>
          <p:nvPr>
            <p:ph type="ftr" sz="quarter" idx="11"/>
          </p:nvPr>
        </p:nvSpPr>
        <p:spPr/>
        <p:txBody>
          <a:bodyPr/>
          <a:lstStyle/>
          <a:p>
            <a:r>
              <a:rPr lang="en-US" dirty="0"/>
              <a:t>Copyright 2020 Carol Sanford Institute.  All rights reserved.</a:t>
            </a:r>
          </a:p>
        </p:txBody>
      </p:sp>
      <p:sp>
        <p:nvSpPr>
          <p:cNvPr id="6" name="Slide Number Placeholder 5"/>
          <p:cNvSpPr>
            <a:spLocks noGrp="1"/>
          </p:cNvSpPr>
          <p:nvPr>
            <p:ph type="sldNum" sz="quarter" idx="12"/>
          </p:nvPr>
        </p:nvSpPr>
        <p:spPr/>
        <p:txBody>
          <a:bodyPr/>
          <a:lstStyle/>
          <a:p>
            <a:fld id="{FD918CCA-6CD0-804F-8D67-D792168D7B6F}" type="slidenum">
              <a:rPr lang="en-US" smtClean="0"/>
              <a:pPr/>
              <a:t>24</a:t>
            </a:fld>
            <a:endParaRPr lang="en-US" dirty="0"/>
          </a:p>
        </p:txBody>
      </p:sp>
      <p:sp>
        <p:nvSpPr>
          <p:cNvPr id="7" name="Rounded Rectangle 6"/>
          <p:cNvSpPr/>
          <p:nvPr/>
        </p:nvSpPr>
        <p:spPr>
          <a:xfrm>
            <a:off x="838200" y="2497398"/>
            <a:ext cx="800100" cy="211931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ounded Rectangle 7"/>
          <p:cNvSpPr/>
          <p:nvPr/>
        </p:nvSpPr>
        <p:spPr>
          <a:xfrm>
            <a:off x="1752600" y="2497398"/>
            <a:ext cx="609600" cy="207389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ounded Rectangle 8"/>
          <p:cNvSpPr/>
          <p:nvPr/>
        </p:nvSpPr>
        <p:spPr>
          <a:xfrm>
            <a:off x="2590800" y="2497397"/>
            <a:ext cx="762000" cy="206210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ounded Rectangle 9"/>
          <p:cNvSpPr/>
          <p:nvPr/>
        </p:nvSpPr>
        <p:spPr>
          <a:xfrm>
            <a:off x="5753100" y="2497397"/>
            <a:ext cx="685800" cy="196941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838200" y="2497398"/>
            <a:ext cx="685800" cy="2062103"/>
          </a:xfrm>
          <a:prstGeom prst="rect">
            <a:avLst/>
          </a:prstGeom>
          <a:noFill/>
        </p:spPr>
        <p:txBody>
          <a:bodyPr wrap="square" rtlCol="0">
            <a:spAutoFit/>
          </a:bodyPr>
          <a:lstStyle/>
          <a:p>
            <a:pPr algn="ctr"/>
            <a:r>
              <a:rPr lang="en-US" sz="1600" b="1" dirty="0"/>
              <a:t>S</a:t>
            </a:r>
          </a:p>
          <a:p>
            <a:pPr algn="ctr"/>
            <a:r>
              <a:rPr lang="en-US" sz="1600" b="1" dirty="0"/>
              <a:t>O</a:t>
            </a:r>
          </a:p>
          <a:p>
            <a:pPr algn="ctr"/>
            <a:r>
              <a:rPr lang="en-US" sz="1600" b="1" dirty="0"/>
              <a:t>U</a:t>
            </a:r>
          </a:p>
          <a:p>
            <a:pPr algn="ctr"/>
            <a:r>
              <a:rPr lang="en-US" sz="1600" b="1" dirty="0"/>
              <a:t>R</a:t>
            </a:r>
          </a:p>
          <a:p>
            <a:pPr algn="ctr"/>
            <a:r>
              <a:rPr lang="en-US" sz="1600" b="1" dirty="0"/>
              <a:t>C</a:t>
            </a:r>
          </a:p>
          <a:p>
            <a:pPr algn="ctr"/>
            <a:r>
              <a:rPr lang="en-US" sz="1600" b="1" dirty="0"/>
              <a:t>I</a:t>
            </a:r>
          </a:p>
          <a:p>
            <a:pPr algn="ctr"/>
            <a:r>
              <a:rPr lang="en-US" sz="1600" b="1" dirty="0"/>
              <a:t>N</a:t>
            </a:r>
          </a:p>
          <a:p>
            <a:pPr algn="ctr"/>
            <a:r>
              <a:rPr lang="en-US" sz="1600" b="1" dirty="0"/>
              <a:t>G</a:t>
            </a:r>
          </a:p>
        </p:txBody>
      </p:sp>
      <p:sp>
        <p:nvSpPr>
          <p:cNvPr id="12" name="TextBox 11"/>
          <p:cNvSpPr txBox="1"/>
          <p:nvPr/>
        </p:nvSpPr>
        <p:spPr>
          <a:xfrm>
            <a:off x="1752600" y="2497398"/>
            <a:ext cx="609600" cy="2062103"/>
          </a:xfrm>
          <a:prstGeom prst="rect">
            <a:avLst/>
          </a:prstGeom>
          <a:noFill/>
        </p:spPr>
        <p:txBody>
          <a:bodyPr wrap="square" rtlCol="0">
            <a:spAutoFit/>
          </a:bodyPr>
          <a:lstStyle/>
          <a:p>
            <a:pPr algn="ctr"/>
            <a:r>
              <a:rPr lang="en-US" sz="1600" b="1" dirty="0"/>
              <a:t>R</a:t>
            </a:r>
          </a:p>
          <a:p>
            <a:pPr algn="ctr"/>
            <a:r>
              <a:rPr lang="en-US" sz="1600" b="1" dirty="0"/>
              <a:t>E</a:t>
            </a:r>
          </a:p>
          <a:p>
            <a:pPr algn="ctr"/>
            <a:r>
              <a:rPr lang="en-US" sz="1600" b="1" dirty="0"/>
              <a:t>F</a:t>
            </a:r>
          </a:p>
          <a:p>
            <a:pPr algn="ctr"/>
            <a:r>
              <a:rPr lang="en-US" sz="1600" b="1" dirty="0"/>
              <a:t>I</a:t>
            </a:r>
          </a:p>
          <a:p>
            <a:pPr algn="ctr"/>
            <a:r>
              <a:rPr lang="en-US" sz="1600" b="1" dirty="0"/>
              <a:t>N</a:t>
            </a:r>
          </a:p>
          <a:p>
            <a:pPr algn="ctr"/>
            <a:r>
              <a:rPr lang="en-US" sz="1600" b="1" dirty="0"/>
              <a:t>I</a:t>
            </a:r>
          </a:p>
          <a:p>
            <a:pPr algn="ctr"/>
            <a:r>
              <a:rPr lang="en-US" sz="1600" b="1" dirty="0"/>
              <a:t>N</a:t>
            </a:r>
          </a:p>
          <a:p>
            <a:pPr algn="ctr"/>
            <a:r>
              <a:rPr lang="en-US" sz="1600" b="1" dirty="0"/>
              <a:t>G</a:t>
            </a:r>
          </a:p>
        </p:txBody>
      </p:sp>
      <p:sp>
        <p:nvSpPr>
          <p:cNvPr id="13" name="TextBox 12"/>
          <p:cNvSpPr txBox="1"/>
          <p:nvPr/>
        </p:nvSpPr>
        <p:spPr>
          <a:xfrm>
            <a:off x="2667000" y="2435843"/>
            <a:ext cx="457200" cy="2246769"/>
          </a:xfrm>
          <a:prstGeom prst="rect">
            <a:avLst/>
          </a:prstGeom>
          <a:noFill/>
        </p:spPr>
        <p:txBody>
          <a:bodyPr wrap="square" rtlCol="0">
            <a:spAutoFit/>
          </a:bodyPr>
          <a:lstStyle/>
          <a:p>
            <a:pPr algn="ctr"/>
            <a:r>
              <a:rPr lang="en-US" sz="1400" b="1" dirty="0"/>
              <a:t>C</a:t>
            </a:r>
          </a:p>
          <a:p>
            <a:pPr algn="ctr"/>
            <a:r>
              <a:rPr lang="en-US" sz="1400" b="1" dirty="0"/>
              <a:t>O</a:t>
            </a:r>
          </a:p>
          <a:p>
            <a:pPr algn="ctr"/>
            <a:r>
              <a:rPr lang="en-US" sz="1400" b="1" dirty="0"/>
              <a:t>N</a:t>
            </a:r>
          </a:p>
          <a:p>
            <a:pPr algn="ctr"/>
            <a:r>
              <a:rPr lang="en-US" sz="1400" b="1" dirty="0"/>
              <a:t>V</a:t>
            </a:r>
          </a:p>
          <a:p>
            <a:pPr algn="ctr"/>
            <a:r>
              <a:rPr lang="en-US" sz="1400" b="1" dirty="0"/>
              <a:t>E</a:t>
            </a:r>
          </a:p>
          <a:p>
            <a:pPr algn="ctr"/>
            <a:r>
              <a:rPr lang="en-US" sz="1400" b="1" dirty="0"/>
              <a:t>R</a:t>
            </a:r>
          </a:p>
          <a:p>
            <a:pPr algn="ctr"/>
            <a:r>
              <a:rPr lang="en-US" sz="1400" b="1" dirty="0"/>
              <a:t>T</a:t>
            </a:r>
          </a:p>
          <a:p>
            <a:pPr algn="ctr"/>
            <a:r>
              <a:rPr lang="en-US" sz="1400" b="1" dirty="0"/>
              <a:t>I</a:t>
            </a:r>
          </a:p>
          <a:p>
            <a:pPr algn="ctr"/>
            <a:r>
              <a:rPr lang="en-US" sz="1400" b="1" dirty="0"/>
              <a:t>N</a:t>
            </a:r>
          </a:p>
          <a:p>
            <a:pPr algn="ctr"/>
            <a:r>
              <a:rPr lang="en-US" sz="1400" b="1" dirty="0"/>
              <a:t>G</a:t>
            </a:r>
          </a:p>
        </p:txBody>
      </p:sp>
      <p:sp>
        <p:nvSpPr>
          <p:cNvPr id="17" name="Rounded Rectangle 16"/>
          <p:cNvSpPr/>
          <p:nvPr/>
        </p:nvSpPr>
        <p:spPr>
          <a:xfrm>
            <a:off x="4876800" y="2485607"/>
            <a:ext cx="609600" cy="1981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TextBox 19"/>
          <p:cNvSpPr txBox="1"/>
          <p:nvPr/>
        </p:nvSpPr>
        <p:spPr>
          <a:xfrm>
            <a:off x="4800600" y="2485607"/>
            <a:ext cx="685800" cy="2031325"/>
          </a:xfrm>
          <a:prstGeom prst="rect">
            <a:avLst/>
          </a:prstGeom>
          <a:noFill/>
        </p:spPr>
        <p:txBody>
          <a:bodyPr wrap="square" rtlCol="0">
            <a:spAutoFit/>
          </a:bodyPr>
          <a:lstStyle/>
          <a:p>
            <a:pPr algn="ctr"/>
            <a:r>
              <a:rPr lang="en-US" sz="1400" b="1" dirty="0"/>
              <a:t>F</a:t>
            </a:r>
          </a:p>
          <a:p>
            <a:pPr algn="ctr"/>
            <a:r>
              <a:rPr lang="en-US" sz="1400" b="1" dirty="0"/>
              <a:t>I</a:t>
            </a:r>
          </a:p>
          <a:p>
            <a:pPr algn="ctr"/>
            <a:r>
              <a:rPr lang="en-US" sz="1400" b="1" dirty="0"/>
              <a:t>N</a:t>
            </a:r>
          </a:p>
          <a:p>
            <a:pPr algn="ctr"/>
            <a:r>
              <a:rPr lang="en-US" sz="1400" b="1" dirty="0"/>
              <a:t>I</a:t>
            </a:r>
          </a:p>
          <a:p>
            <a:pPr algn="ctr"/>
            <a:r>
              <a:rPr lang="en-US" sz="1400" b="1" dirty="0"/>
              <a:t>S</a:t>
            </a:r>
          </a:p>
          <a:p>
            <a:pPr algn="ctr"/>
            <a:r>
              <a:rPr lang="en-US" sz="1400" b="1" dirty="0"/>
              <a:t>H</a:t>
            </a:r>
          </a:p>
          <a:p>
            <a:pPr algn="ctr"/>
            <a:r>
              <a:rPr lang="en-US" sz="1400" b="1" dirty="0"/>
              <a:t>I</a:t>
            </a:r>
          </a:p>
          <a:p>
            <a:pPr algn="ctr"/>
            <a:r>
              <a:rPr lang="en-US" sz="1400" b="1" dirty="0"/>
              <a:t>N</a:t>
            </a:r>
          </a:p>
          <a:p>
            <a:pPr algn="ctr"/>
            <a:r>
              <a:rPr lang="en-US" sz="1400" b="1" dirty="0"/>
              <a:t>G</a:t>
            </a:r>
          </a:p>
        </p:txBody>
      </p:sp>
      <p:sp>
        <p:nvSpPr>
          <p:cNvPr id="21" name="TextBox 20"/>
          <p:cNvSpPr txBox="1"/>
          <p:nvPr/>
        </p:nvSpPr>
        <p:spPr>
          <a:xfrm>
            <a:off x="5715000" y="2424052"/>
            <a:ext cx="762000" cy="2123658"/>
          </a:xfrm>
          <a:prstGeom prst="rect">
            <a:avLst/>
          </a:prstGeom>
          <a:noFill/>
        </p:spPr>
        <p:txBody>
          <a:bodyPr wrap="square" rtlCol="0">
            <a:spAutoFit/>
          </a:bodyPr>
          <a:lstStyle/>
          <a:p>
            <a:pPr algn="ctr"/>
            <a:r>
              <a:rPr lang="en-US" sz="1200" b="1" dirty="0"/>
              <a:t>I</a:t>
            </a:r>
          </a:p>
          <a:p>
            <a:pPr algn="ctr"/>
            <a:r>
              <a:rPr lang="en-US" sz="1200" b="1" dirty="0"/>
              <a:t>N</a:t>
            </a:r>
          </a:p>
          <a:p>
            <a:pPr algn="ctr"/>
            <a:r>
              <a:rPr lang="en-US" sz="1200" b="1" dirty="0"/>
              <a:t>T</a:t>
            </a:r>
          </a:p>
          <a:p>
            <a:pPr algn="ctr"/>
            <a:r>
              <a:rPr lang="en-US" sz="1200" b="1" dirty="0"/>
              <a:t>E</a:t>
            </a:r>
          </a:p>
          <a:p>
            <a:pPr algn="ctr"/>
            <a:r>
              <a:rPr lang="en-US" sz="1200" b="1" dirty="0"/>
              <a:t>G</a:t>
            </a:r>
          </a:p>
          <a:p>
            <a:pPr algn="ctr"/>
            <a:r>
              <a:rPr lang="en-US" sz="1200" b="1" dirty="0"/>
              <a:t>R</a:t>
            </a:r>
          </a:p>
          <a:p>
            <a:pPr algn="ctr"/>
            <a:r>
              <a:rPr lang="en-US" sz="1200" b="1" dirty="0"/>
              <a:t>A</a:t>
            </a:r>
          </a:p>
          <a:p>
            <a:pPr algn="ctr"/>
            <a:r>
              <a:rPr lang="en-US" sz="1200" b="1" dirty="0"/>
              <a:t>T</a:t>
            </a:r>
          </a:p>
          <a:p>
            <a:pPr algn="ctr"/>
            <a:r>
              <a:rPr lang="en-US" sz="1200" b="1" dirty="0"/>
              <a:t>I</a:t>
            </a:r>
          </a:p>
          <a:p>
            <a:pPr algn="ctr"/>
            <a:r>
              <a:rPr lang="en-US" sz="1200" b="1" dirty="0"/>
              <a:t>N</a:t>
            </a:r>
          </a:p>
          <a:p>
            <a:pPr algn="ctr"/>
            <a:r>
              <a:rPr lang="en-US" sz="1200" b="1" dirty="0"/>
              <a:t>G</a:t>
            </a:r>
          </a:p>
        </p:txBody>
      </p:sp>
      <p:sp>
        <p:nvSpPr>
          <p:cNvPr id="23" name="Rounded Rectangle 22"/>
          <p:cNvSpPr/>
          <p:nvPr/>
        </p:nvSpPr>
        <p:spPr>
          <a:xfrm>
            <a:off x="7772400" y="2497397"/>
            <a:ext cx="685800" cy="196941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TextBox 23"/>
          <p:cNvSpPr txBox="1"/>
          <p:nvPr/>
        </p:nvSpPr>
        <p:spPr>
          <a:xfrm>
            <a:off x="6858000" y="2470965"/>
            <a:ext cx="495300" cy="2123658"/>
          </a:xfrm>
          <a:prstGeom prst="rect">
            <a:avLst/>
          </a:prstGeom>
          <a:noFill/>
        </p:spPr>
        <p:txBody>
          <a:bodyPr wrap="square" rtlCol="0">
            <a:spAutoFit/>
          </a:bodyPr>
          <a:lstStyle/>
          <a:p>
            <a:r>
              <a:rPr lang="en-US" sz="1200" b="1" dirty="0"/>
              <a:t>R</a:t>
            </a:r>
          </a:p>
          <a:p>
            <a:r>
              <a:rPr lang="en-US" sz="1200" b="1" dirty="0"/>
              <a:t>E</a:t>
            </a:r>
          </a:p>
          <a:p>
            <a:r>
              <a:rPr lang="en-US" sz="1200" b="1" dirty="0"/>
              <a:t>I</a:t>
            </a:r>
          </a:p>
          <a:p>
            <a:r>
              <a:rPr lang="en-US" sz="1200" b="1" dirty="0"/>
              <a:t>N</a:t>
            </a:r>
          </a:p>
          <a:p>
            <a:r>
              <a:rPr lang="en-US" sz="1200" b="1" dirty="0"/>
              <a:t>V</a:t>
            </a:r>
          </a:p>
          <a:p>
            <a:r>
              <a:rPr lang="en-US" sz="1200" b="1" dirty="0"/>
              <a:t>E</a:t>
            </a:r>
          </a:p>
          <a:p>
            <a:r>
              <a:rPr lang="en-US" sz="1200" b="1" dirty="0"/>
              <a:t>S</a:t>
            </a:r>
          </a:p>
          <a:p>
            <a:r>
              <a:rPr lang="en-US" sz="1200" b="1" dirty="0"/>
              <a:t>T</a:t>
            </a:r>
          </a:p>
          <a:p>
            <a:r>
              <a:rPr lang="en-US" sz="1200" b="1" dirty="0"/>
              <a:t>I</a:t>
            </a:r>
          </a:p>
          <a:p>
            <a:r>
              <a:rPr lang="en-US" sz="1200" b="1" dirty="0"/>
              <a:t>N</a:t>
            </a:r>
          </a:p>
          <a:p>
            <a:r>
              <a:rPr lang="en-US" sz="1200" b="1" dirty="0"/>
              <a:t>G</a:t>
            </a:r>
          </a:p>
        </p:txBody>
      </p:sp>
      <p:sp>
        <p:nvSpPr>
          <p:cNvPr id="25" name="TextBox 24"/>
          <p:cNvSpPr txBox="1"/>
          <p:nvPr/>
        </p:nvSpPr>
        <p:spPr>
          <a:xfrm>
            <a:off x="7924800" y="2571750"/>
            <a:ext cx="381000" cy="2123658"/>
          </a:xfrm>
          <a:prstGeom prst="rect">
            <a:avLst/>
          </a:prstGeom>
          <a:noFill/>
        </p:spPr>
        <p:txBody>
          <a:bodyPr wrap="square" rtlCol="0">
            <a:spAutoFit/>
          </a:bodyPr>
          <a:lstStyle/>
          <a:p>
            <a:r>
              <a:rPr lang="en-US" sz="1000" b="1" dirty="0"/>
              <a:t>R</a:t>
            </a:r>
          </a:p>
          <a:p>
            <a:r>
              <a:rPr lang="en-US" sz="1000" b="1" dirty="0"/>
              <a:t>E</a:t>
            </a:r>
          </a:p>
          <a:p>
            <a:r>
              <a:rPr lang="en-US" sz="1000" b="1" dirty="0"/>
              <a:t>G</a:t>
            </a:r>
          </a:p>
          <a:p>
            <a:r>
              <a:rPr lang="en-US" sz="1000" b="1" dirty="0"/>
              <a:t>E</a:t>
            </a:r>
          </a:p>
          <a:p>
            <a:r>
              <a:rPr lang="en-US" sz="1000" b="1" dirty="0"/>
              <a:t>N</a:t>
            </a:r>
          </a:p>
          <a:p>
            <a:r>
              <a:rPr lang="en-US" sz="1000" b="1" dirty="0"/>
              <a:t>E</a:t>
            </a:r>
          </a:p>
          <a:p>
            <a:r>
              <a:rPr lang="en-US" sz="1000" b="1" dirty="0"/>
              <a:t>R</a:t>
            </a:r>
          </a:p>
          <a:p>
            <a:r>
              <a:rPr lang="en-US" sz="1000" b="1" dirty="0"/>
              <a:t>A</a:t>
            </a:r>
          </a:p>
          <a:p>
            <a:r>
              <a:rPr lang="en-US" sz="1000" b="1" dirty="0"/>
              <a:t>T</a:t>
            </a:r>
          </a:p>
          <a:p>
            <a:r>
              <a:rPr lang="en-US" sz="1000" b="1" dirty="0"/>
              <a:t>I</a:t>
            </a:r>
          </a:p>
          <a:p>
            <a:r>
              <a:rPr lang="en-US" sz="1000" b="1" dirty="0"/>
              <a:t>N</a:t>
            </a:r>
          </a:p>
          <a:p>
            <a:r>
              <a:rPr lang="en-US" sz="1000" b="1" dirty="0"/>
              <a:t>G</a:t>
            </a:r>
          </a:p>
          <a:p>
            <a:endParaRPr lang="en-US" sz="1200" b="1" dirty="0"/>
          </a:p>
        </p:txBody>
      </p:sp>
      <p:cxnSp>
        <p:nvCxnSpPr>
          <p:cNvPr id="27" name="Straight Arrow Connector 26"/>
          <p:cNvCxnSpPr/>
          <p:nvPr/>
        </p:nvCxnSpPr>
        <p:spPr>
          <a:xfrm rot="10800000">
            <a:off x="609600" y="2424052"/>
            <a:ext cx="7543800" cy="1588"/>
          </a:xfrm>
          <a:prstGeom prst="straightConnector1">
            <a:avLst/>
          </a:prstGeom>
          <a:ln w="57150" cap="flat" cmpd="sng" algn="ctr">
            <a:solidFill>
              <a:srgbClr val="FFFF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B704DF-D25B-364E-B6D3-1E21C70805FE}"/>
              </a:ext>
            </a:extLst>
          </p:cNvPr>
          <p:cNvSpPr>
            <a:spLocks noGrp="1"/>
          </p:cNvSpPr>
          <p:nvPr>
            <p:ph type="title"/>
          </p:nvPr>
        </p:nvSpPr>
        <p:spPr>
          <a:xfrm>
            <a:off x="457200" y="205979"/>
            <a:ext cx="8229600" cy="1070370"/>
          </a:xfrm>
        </p:spPr>
        <p:txBody>
          <a:bodyPr>
            <a:normAutofit fontScale="90000"/>
          </a:bodyPr>
          <a:lstStyle/>
          <a:p>
            <a:r>
              <a:rPr lang="en-US" dirty="0">
                <a:solidFill>
                  <a:schemeClr val="bg1"/>
                </a:solidFill>
              </a:rPr>
              <a:t>Exercise- Add Reinvest &amp;  Regeneration</a:t>
            </a:r>
          </a:p>
        </p:txBody>
      </p:sp>
      <p:sp>
        <p:nvSpPr>
          <p:cNvPr id="3" name="Content Placeholder 2">
            <a:extLst>
              <a:ext uri="{FF2B5EF4-FFF2-40B4-BE49-F238E27FC236}">
                <a16:creationId xmlns="" xmlns:a16="http://schemas.microsoft.com/office/drawing/2014/main" id="{E8968610-3499-E242-87FB-59CF0806E702}"/>
              </a:ext>
            </a:extLst>
          </p:cNvPr>
          <p:cNvSpPr>
            <a:spLocks noGrp="1"/>
          </p:cNvSpPr>
          <p:nvPr>
            <p:ph idx="1"/>
          </p:nvPr>
        </p:nvSpPr>
        <p:spPr>
          <a:xfrm>
            <a:off x="457200" y="1276349"/>
            <a:ext cx="8229600" cy="3318273"/>
          </a:xfrm>
        </p:spPr>
        <p:txBody>
          <a:bodyPr>
            <a:normAutofit fontScale="85000" lnSpcReduction="10000"/>
          </a:bodyPr>
          <a:lstStyle/>
          <a:p>
            <a:r>
              <a:rPr lang="en-US" dirty="0">
                <a:solidFill>
                  <a:schemeClr val="bg1"/>
                </a:solidFill>
              </a:rPr>
              <a:t>1. Take the buyers nodes, holding their essence, thinking you did as I spoke. Share it</a:t>
            </a:r>
          </a:p>
          <a:p>
            <a:r>
              <a:rPr lang="en-US" dirty="0">
                <a:solidFill>
                  <a:schemeClr val="bg1"/>
                </a:solidFill>
              </a:rPr>
              <a:t>2. Where are you meeting them, missing them, including opportunities to partner, collaborate for a more Whole Business Model and their Essence?</a:t>
            </a:r>
          </a:p>
          <a:p>
            <a:r>
              <a:rPr lang="en-US" dirty="0">
                <a:solidFill>
                  <a:schemeClr val="bg1"/>
                </a:solidFill>
              </a:rPr>
              <a:t>3. What is our capability to have this dynamic conversation? Where do we </a:t>
            </a:r>
            <a:r>
              <a:rPr lang="en-US" dirty="0" smtClean="0">
                <a:solidFill>
                  <a:schemeClr val="bg1"/>
                </a:solidFill>
              </a:rPr>
              <a:t>want </a:t>
            </a:r>
            <a:r>
              <a:rPr lang="en-US" dirty="0">
                <a:solidFill>
                  <a:schemeClr val="bg1"/>
                </a:solidFill>
              </a:rPr>
              <a:t>to evolve that capacity?</a:t>
            </a:r>
          </a:p>
        </p:txBody>
      </p:sp>
      <p:sp>
        <p:nvSpPr>
          <p:cNvPr id="4" name="Date Placeholder 3">
            <a:extLst>
              <a:ext uri="{FF2B5EF4-FFF2-40B4-BE49-F238E27FC236}">
                <a16:creationId xmlns="" xmlns:a16="http://schemas.microsoft.com/office/drawing/2014/main" id="{C00DD759-EFB3-F74D-8329-CF4A85A7EB52}"/>
              </a:ext>
            </a:extLst>
          </p:cNvPr>
          <p:cNvSpPr>
            <a:spLocks noGrp="1"/>
          </p:cNvSpPr>
          <p:nvPr>
            <p:ph type="dt" sz="half" idx="10"/>
          </p:nvPr>
        </p:nvSpPr>
        <p:spPr/>
        <p:txBody>
          <a:bodyPr/>
          <a:lstStyle/>
          <a:p>
            <a:fld id="{55194A57-34BD-E247-9F97-F8B71202148F}" type="datetime1">
              <a:rPr lang="en-US" smtClean="0"/>
              <a:t>8/26/2020</a:t>
            </a:fld>
            <a:endParaRPr lang="en-US" dirty="0"/>
          </a:p>
        </p:txBody>
      </p:sp>
      <p:sp>
        <p:nvSpPr>
          <p:cNvPr id="5" name="Footer Placeholder 4">
            <a:extLst>
              <a:ext uri="{FF2B5EF4-FFF2-40B4-BE49-F238E27FC236}">
                <a16:creationId xmlns="" xmlns:a16="http://schemas.microsoft.com/office/drawing/2014/main" id="{AF62A960-AB43-0249-AC8C-B82528B97062}"/>
              </a:ext>
            </a:extLst>
          </p:cNvPr>
          <p:cNvSpPr>
            <a:spLocks noGrp="1"/>
          </p:cNvSpPr>
          <p:nvPr>
            <p:ph type="ftr" sz="quarter" idx="11"/>
          </p:nvPr>
        </p:nvSpPr>
        <p:spPr/>
        <p:txBody>
          <a:bodyPr/>
          <a:lstStyle/>
          <a:p>
            <a:r>
              <a:rPr lang="en-US" dirty="0"/>
              <a:t>Copyright 2020 Carol Sanford Institute.  All rights reserved.</a:t>
            </a:r>
          </a:p>
        </p:txBody>
      </p:sp>
      <p:sp>
        <p:nvSpPr>
          <p:cNvPr id="6" name="Slide Number Placeholder 5">
            <a:extLst>
              <a:ext uri="{FF2B5EF4-FFF2-40B4-BE49-F238E27FC236}">
                <a16:creationId xmlns="" xmlns:a16="http://schemas.microsoft.com/office/drawing/2014/main" id="{8272F340-1E3B-A041-AED9-083670C55041}"/>
              </a:ext>
            </a:extLst>
          </p:cNvPr>
          <p:cNvSpPr>
            <a:spLocks noGrp="1"/>
          </p:cNvSpPr>
          <p:nvPr>
            <p:ph type="sldNum" sz="quarter" idx="12"/>
          </p:nvPr>
        </p:nvSpPr>
        <p:spPr/>
        <p:txBody>
          <a:bodyPr/>
          <a:lstStyle/>
          <a:p>
            <a:fld id="{FD918CCA-6CD0-804F-8D67-D792168D7B6F}" type="slidenum">
              <a:rPr lang="en-US" smtClean="0"/>
              <a:pPr/>
              <a:t>25</a:t>
            </a:fld>
            <a:endParaRPr lang="en-US" dirty="0"/>
          </a:p>
        </p:txBody>
      </p:sp>
    </p:spTree>
    <p:extLst>
      <p:ext uri="{BB962C8B-B14F-4D97-AF65-F5344CB8AC3E}">
        <p14:creationId xmlns:p14="http://schemas.microsoft.com/office/powerpoint/2010/main" val="4179098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6D5F94-3901-834B-980A-F31712F08174}"/>
              </a:ext>
            </a:extLst>
          </p:cNvPr>
          <p:cNvSpPr>
            <a:spLocks noGrp="1"/>
          </p:cNvSpPr>
          <p:nvPr>
            <p:ph type="title"/>
          </p:nvPr>
        </p:nvSpPr>
        <p:spPr/>
        <p:txBody>
          <a:bodyPr/>
          <a:lstStyle/>
          <a:p>
            <a:r>
              <a:rPr lang="en-US" dirty="0">
                <a:solidFill>
                  <a:schemeClr val="bg1"/>
                </a:solidFill>
              </a:rPr>
              <a:t>Aim</a:t>
            </a:r>
          </a:p>
        </p:txBody>
      </p:sp>
      <p:sp>
        <p:nvSpPr>
          <p:cNvPr id="3" name="Content Placeholder 2">
            <a:extLst>
              <a:ext uri="{FF2B5EF4-FFF2-40B4-BE49-F238E27FC236}">
                <a16:creationId xmlns="" xmlns:a16="http://schemas.microsoft.com/office/drawing/2014/main" id="{D387C757-6C5A-A243-898C-7A68BE7AD5FA}"/>
              </a:ext>
            </a:extLst>
          </p:cNvPr>
          <p:cNvSpPr>
            <a:spLocks noGrp="1"/>
          </p:cNvSpPr>
          <p:nvPr>
            <p:ph idx="1"/>
          </p:nvPr>
        </p:nvSpPr>
        <p:spPr/>
        <p:txBody>
          <a:bodyPr/>
          <a:lstStyle/>
          <a:p>
            <a:r>
              <a:rPr lang="en-US" dirty="0">
                <a:solidFill>
                  <a:schemeClr val="bg1"/>
                </a:solidFill>
              </a:rPr>
              <a:t>Quantum Theory – everything is in motion and dynamic. Not step wise!</a:t>
            </a:r>
          </a:p>
          <a:p>
            <a:r>
              <a:rPr lang="en-US" dirty="0">
                <a:solidFill>
                  <a:schemeClr val="bg1"/>
                </a:solidFill>
              </a:rPr>
              <a:t>You can stay grounded if the Mind is anchored with Customer/consumer Essence</a:t>
            </a:r>
          </a:p>
          <a:p>
            <a:r>
              <a:rPr lang="en-US" dirty="0">
                <a:solidFill>
                  <a:schemeClr val="bg1"/>
                </a:solidFill>
              </a:rPr>
              <a:t>Stay in the framework, together.</a:t>
            </a:r>
          </a:p>
          <a:p>
            <a:endParaRPr lang="en-US" dirty="0">
              <a:solidFill>
                <a:schemeClr val="bg1"/>
              </a:solidFill>
            </a:endParaRPr>
          </a:p>
        </p:txBody>
      </p:sp>
      <p:sp>
        <p:nvSpPr>
          <p:cNvPr id="4" name="Date Placeholder 3">
            <a:extLst>
              <a:ext uri="{FF2B5EF4-FFF2-40B4-BE49-F238E27FC236}">
                <a16:creationId xmlns="" xmlns:a16="http://schemas.microsoft.com/office/drawing/2014/main" id="{886B03FE-CCE0-9940-8586-97C816646E56}"/>
              </a:ext>
            </a:extLst>
          </p:cNvPr>
          <p:cNvSpPr>
            <a:spLocks noGrp="1"/>
          </p:cNvSpPr>
          <p:nvPr>
            <p:ph type="dt" sz="half" idx="10"/>
          </p:nvPr>
        </p:nvSpPr>
        <p:spPr/>
        <p:txBody>
          <a:bodyPr/>
          <a:lstStyle/>
          <a:p>
            <a:fld id="{55194A57-34BD-E247-9F97-F8B71202148F}" type="datetime1">
              <a:rPr lang="en-US" smtClean="0"/>
              <a:t>8/26/2020</a:t>
            </a:fld>
            <a:endParaRPr lang="en-US" dirty="0"/>
          </a:p>
        </p:txBody>
      </p:sp>
      <p:sp>
        <p:nvSpPr>
          <p:cNvPr id="5" name="Footer Placeholder 4">
            <a:extLst>
              <a:ext uri="{FF2B5EF4-FFF2-40B4-BE49-F238E27FC236}">
                <a16:creationId xmlns="" xmlns:a16="http://schemas.microsoft.com/office/drawing/2014/main" id="{572A7A98-6C9E-6D49-9F58-E41EE9A54D84}"/>
              </a:ext>
            </a:extLst>
          </p:cNvPr>
          <p:cNvSpPr>
            <a:spLocks noGrp="1"/>
          </p:cNvSpPr>
          <p:nvPr>
            <p:ph type="ftr" sz="quarter" idx="11"/>
          </p:nvPr>
        </p:nvSpPr>
        <p:spPr/>
        <p:txBody>
          <a:bodyPr/>
          <a:lstStyle/>
          <a:p>
            <a:r>
              <a:rPr lang="en-US" dirty="0"/>
              <a:t>Copyright 2020 Carol Sanford Institute.  All rights reserved.</a:t>
            </a:r>
          </a:p>
        </p:txBody>
      </p:sp>
      <p:sp>
        <p:nvSpPr>
          <p:cNvPr id="6" name="Slide Number Placeholder 5">
            <a:extLst>
              <a:ext uri="{FF2B5EF4-FFF2-40B4-BE49-F238E27FC236}">
                <a16:creationId xmlns="" xmlns:a16="http://schemas.microsoft.com/office/drawing/2014/main" id="{D8E8D8B7-4747-A44B-BC54-364DACA928A9}"/>
              </a:ext>
            </a:extLst>
          </p:cNvPr>
          <p:cNvSpPr>
            <a:spLocks noGrp="1"/>
          </p:cNvSpPr>
          <p:nvPr>
            <p:ph type="sldNum" sz="quarter" idx="12"/>
          </p:nvPr>
        </p:nvSpPr>
        <p:spPr/>
        <p:txBody>
          <a:bodyPr/>
          <a:lstStyle/>
          <a:p>
            <a:fld id="{FD918CCA-6CD0-804F-8D67-D792168D7B6F}" type="slidenum">
              <a:rPr lang="en-US" smtClean="0"/>
              <a:pPr/>
              <a:t>3</a:t>
            </a:fld>
            <a:endParaRPr lang="en-US" dirty="0"/>
          </a:p>
        </p:txBody>
      </p:sp>
    </p:spTree>
    <p:extLst>
      <p:ext uri="{BB962C8B-B14F-4D97-AF65-F5344CB8AC3E}">
        <p14:creationId xmlns:p14="http://schemas.microsoft.com/office/powerpoint/2010/main" val="2742023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FF"/>
                </a:solidFill>
              </a:rPr>
              <a:t>Phases of Value-Adding</a:t>
            </a:r>
          </a:p>
        </p:txBody>
      </p:sp>
      <p:sp>
        <p:nvSpPr>
          <p:cNvPr id="3" name="Content Placeholder 2"/>
          <p:cNvSpPr>
            <a:spLocks noGrp="1"/>
          </p:cNvSpPr>
          <p:nvPr>
            <p:ph idx="1"/>
          </p:nvPr>
        </p:nvSpPr>
        <p:spPr/>
        <p:txBody>
          <a:bodyPr>
            <a:normAutofit/>
          </a:bodyPr>
          <a:lstStyle/>
          <a:p>
            <a:pPr>
              <a:buNone/>
            </a:pPr>
            <a:r>
              <a:rPr lang="en-US" dirty="0">
                <a:solidFill>
                  <a:srgbClr val="FFFFFF"/>
                </a:solidFill>
              </a:rPr>
              <a:t>We want differing amounts of work done for us: </a:t>
            </a:r>
          </a:p>
          <a:p>
            <a:pPr lvl="1">
              <a:buFont typeface="Wingdings" charset="2"/>
              <a:buChar char="q"/>
            </a:pPr>
            <a:r>
              <a:rPr lang="en-US" dirty="0">
                <a:solidFill>
                  <a:srgbClr val="FFFFFF"/>
                </a:solidFill>
              </a:rPr>
              <a:t>	Some want others to figure it out for us</a:t>
            </a:r>
          </a:p>
          <a:p>
            <a:pPr lvl="1">
              <a:buFont typeface="Wingdings" charset="2"/>
              <a:buChar char="q"/>
            </a:pPr>
            <a:r>
              <a:rPr lang="en-US" dirty="0">
                <a:solidFill>
                  <a:srgbClr val="FFFFFF"/>
                </a:solidFill>
              </a:rPr>
              <a:t>	Some of us want to figure it out for ourselves</a:t>
            </a:r>
          </a:p>
          <a:p>
            <a:pPr lvl="1">
              <a:buFont typeface="Wingdings" charset="2"/>
              <a:buChar char="q"/>
            </a:pPr>
            <a:r>
              <a:rPr lang="en-US" dirty="0">
                <a:solidFill>
                  <a:srgbClr val="FFFFFF"/>
                </a:solidFill>
              </a:rPr>
              <a:t>	And everything in between</a:t>
            </a:r>
          </a:p>
          <a:p>
            <a:pPr algn="ctr">
              <a:buNone/>
            </a:pPr>
            <a:r>
              <a:rPr lang="en-US" dirty="0">
                <a:solidFill>
                  <a:srgbClr val="FFFF00"/>
                </a:solidFill>
              </a:rPr>
              <a:t>And we agree to pay accordingly</a:t>
            </a:r>
            <a:r>
              <a:rPr lang="en-US" dirty="0">
                <a:solidFill>
                  <a:srgbClr val="FFFFFF"/>
                </a:solidFill>
              </a:rPr>
              <a:t>!</a:t>
            </a:r>
          </a:p>
        </p:txBody>
      </p:sp>
      <p:sp>
        <p:nvSpPr>
          <p:cNvPr id="4" name="Date Placeholder 3"/>
          <p:cNvSpPr>
            <a:spLocks noGrp="1"/>
          </p:cNvSpPr>
          <p:nvPr>
            <p:ph type="dt" sz="half" idx="10"/>
          </p:nvPr>
        </p:nvSpPr>
        <p:spPr/>
        <p:txBody>
          <a:bodyPr/>
          <a:lstStyle/>
          <a:p>
            <a:fld id="{51EC6AE9-32A1-5A46-B93B-5A7AA0F1E339}" type="datetime1">
              <a:rPr lang="en-US" smtClean="0"/>
              <a:t>8/26/2020</a:t>
            </a:fld>
            <a:endParaRPr lang="en-US" dirty="0"/>
          </a:p>
        </p:txBody>
      </p:sp>
      <p:sp>
        <p:nvSpPr>
          <p:cNvPr id="5" name="Footer Placeholder 4"/>
          <p:cNvSpPr>
            <a:spLocks noGrp="1"/>
          </p:cNvSpPr>
          <p:nvPr>
            <p:ph type="ftr" sz="quarter" idx="11"/>
          </p:nvPr>
        </p:nvSpPr>
        <p:spPr/>
        <p:txBody>
          <a:bodyPr/>
          <a:lstStyle/>
          <a:p>
            <a:r>
              <a:rPr lang="en-US" dirty="0"/>
              <a:t>Copyright 2020 Carol Sanford Institute.  All rights reserved.</a:t>
            </a:r>
          </a:p>
        </p:txBody>
      </p:sp>
      <p:sp>
        <p:nvSpPr>
          <p:cNvPr id="6" name="Slide Number Placeholder 5"/>
          <p:cNvSpPr>
            <a:spLocks noGrp="1"/>
          </p:cNvSpPr>
          <p:nvPr>
            <p:ph type="sldNum" sz="quarter" idx="12"/>
          </p:nvPr>
        </p:nvSpPr>
        <p:spPr/>
        <p:txBody>
          <a:bodyPr/>
          <a:lstStyle/>
          <a:p>
            <a:fld id="{FD918CCA-6CD0-804F-8D67-D792168D7B6F}" type="slidenum">
              <a:rPr lang="en-US" smtClean="0"/>
              <a:pPr/>
              <a:t>4</a:t>
            </a:fld>
            <a:endParaRPr lang="en-US" dirty="0"/>
          </a:p>
        </p:txBody>
      </p:sp>
    </p:spTree>
    <p:extLst>
      <p:ext uri="{BB962C8B-B14F-4D97-AF65-F5344CB8AC3E}">
        <p14:creationId xmlns:p14="http://schemas.microsoft.com/office/powerpoint/2010/main" val="2043624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How it Works</a:t>
            </a:r>
          </a:p>
        </p:txBody>
      </p:sp>
      <p:sp>
        <p:nvSpPr>
          <p:cNvPr id="3" name="Content Placeholder 2"/>
          <p:cNvSpPr>
            <a:spLocks noGrp="1"/>
          </p:cNvSpPr>
          <p:nvPr>
            <p:ph idx="1"/>
          </p:nvPr>
        </p:nvSpPr>
        <p:spPr/>
        <p:txBody>
          <a:bodyPr/>
          <a:lstStyle/>
          <a:p>
            <a:pPr algn="ctr">
              <a:buNone/>
            </a:pPr>
            <a:r>
              <a:rPr lang="en-US" sz="2400" dirty="0">
                <a:solidFill>
                  <a:srgbClr val="FFFFFF"/>
                </a:solidFill>
              </a:rPr>
              <a:t>Each one DRAWS ON THE Phase before, but adds additional value TO LIFE OF CONSUMER/CUSTOMER</a:t>
            </a:r>
          </a:p>
          <a:p>
            <a:endParaRPr lang="en-US" dirty="0"/>
          </a:p>
        </p:txBody>
      </p:sp>
      <p:sp>
        <p:nvSpPr>
          <p:cNvPr id="4" name="Date Placeholder 3"/>
          <p:cNvSpPr>
            <a:spLocks noGrp="1"/>
          </p:cNvSpPr>
          <p:nvPr>
            <p:ph type="dt" sz="half" idx="10"/>
          </p:nvPr>
        </p:nvSpPr>
        <p:spPr/>
        <p:txBody>
          <a:bodyPr/>
          <a:lstStyle/>
          <a:p>
            <a:fld id="{36208B21-CC92-814B-A8B6-FCD9AF5B7B0B}" type="datetime1">
              <a:rPr lang="en-US" smtClean="0"/>
              <a:t>8/26/2020</a:t>
            </a:fld>
            <a:endParaRPr lang="en-US" dirty="0"/>
          </a:p>
        </p:txBody>
      </p:sp>
      <p:sp>
        <p:nvSpPr>
          <p:cNvPr id="5" name="Footer Placeholder 4"/>
          <p:cNvSpPr>
            <a:spLocks noGrp="1"/>
          </p:cNvSpPr>
          <p:nvPr>
            <p:ph type="ftr" sz="quarter" idx="11"/>
          </p:nvPr>
        </p:nvSpPr>
        <p:spPr/>
        <p:txBody>
          <a:bodyPr/>
          <a:lstStyle/>
          <a:p>
            <a:r>
              <a:rPr lang="en-US" dirty="0"/>
              <a:t>Copyright 2020 Carol Sanford Institute.  All rights reserved.</a:t>
            </a:r>
          </a:p>
        </p:txBody>
      </p:sp>
      <p:sp>
        <p:nvSpPr>
          <p:cNvPr id="6" name="Slide Number Placeholder 5"/>
          <p:cNvSpPr>
            <a:spLocks noGrp="1"/>
          </p:cNvSpPr>
          <p:nvPr>
            <p:ph type="sldNum" sz="quarter" idx="12"/>
          </p:nvPr>
        </p:nvSpPr>
        <p:spPr/>
        <p:txBody>
          <a:bodyPr/>
          <a:lstStyle/>
          <a:p>
            <a:fld id="{FD918CCA-6CD0-804F-8D67-D792168D7B6F}" type="slidenum">
              <a:rPr lang="en-US" smtClean="0"/>
              <a:pPr/>
              <a:t>5</a:t>
            </a:fld>
            <a:endParaRPr lang="en-US" dirty="0"/>
          </a:p>
        </p:txBody>
      </p:sp>
      <p:sp>
        <p:nvSpPr>
          <p:cNvPr id="7" name="Rounded Rectangle 6"/>
          <p:cNvSpPr/>
          <p:nvPr/>
        </p:nvSpPr>
        <p:spPr>
          <a:xfrm>
            <a:off x="914400" y="2343149"/>
            <a:ext cx="1371600" cy="219902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ounded Rectangle 7"/>
          <p:cNvSpPr/>
          <p:nvPr/>
        </p:nvSpPr>
        <p:spPr>
          <a:xfrm>
            <a:off x="3124200" y="2343149"/>
            <a:ext cx="1371600" cy="224676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ounded Rectangle 8"/>
          <p:cNvSpPr/>
          <p:nvPr/>
        </p:nvSpPr>
        <p:spPr>
          <a:xfrm>
            <a:off x="5181600" y="2343150"/>
            <a:ext cx="1371600" cy="224676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ounded Rectangle 9"/>
          <p:cNvSpPr/>
          <p:nvPr/>
        </p:nvSpPr>
        <p:spPr>
          <a:xfrm>
            <a:off x="7010400" y="2343150"/>
            <a:ext cx="1371600" cy="246221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1181100" y="2686784"/>
            <a:ext cx="685800" cy="1754326"/>
          </a:xfrm>
          <a:prstGeom prst="rect">
            <a:avLst/>
          </a:prstGeom>
          <a:noFill/>
        </p:spPr>
        <p:txBody>
          <a:bodyPr wrap="square" rtlCol="0">
            <a:spAutoFit/>
          </a:bodyPr>
          <a:lstStyle/>
          <a:p>
            <a:pPr algn="ctr"/>
            <a:r>
              <a:rPr lang="en-US" b="1" dirty="0"/>
              <a:t>S</a:t>
            </a:r>
          </a:p>
          <a:p>
            <a:pPr algn="ctr"/>
            <a:r>
              <a:rPr lang="en-US" b="1" dirty="0"/>
              <a:t>O</a:t>
            </a:r>
          </a:p>
          <a:p>
            <a:pPr algn="ctr"/>
            <a:r>
              <a:rPr lang="en-US" b="1" dirty="0"/>
              <a:t>U</a:t>
            </a:r>
          </a:p>
          <a:p>
            <a:pPr algn="ctr"/>
            <a:r>
              <a:rPr lang="en-US" b="1" dirty="0"/>
              <a:t>R</a:t>
            </a:r>
          </a:p>
          <a:p>
            <a:pPr algn="ctr"/>
            <a:r>
              <a:rPr lang="en-US" b="1" dirty="0"/>
              <a:t>C</a:t>
            </a:r>
          </a:p>
          <a:p>
            <a:pPr algn="ctr"/>
            <a:r>
              <a:rPr lang="en-US" b="1" dirty="0"/>
              <a:t>E</a:t>
            </a:r>
          </a:p>
        </p:txBody>
      </p:sp>
      <p:sp>
        <p:nvSpPr>
          <p:cNvPr id="12" name="TextBox 11"/>
          <p:cNvSpPr txBox="1"/>
          <p:nvPr/>
        </p:nvSpPr>
        <p:spPr>
          <a:xfrm>
            <a:off x="3452110" y="2657831"/>
            <a:ext cx="609600" cy="2000548"/>
          </a:xfrm>
          <a:prstGeom prst="rect">
            <a:avLst/>
          </a:prstGeom>
          <a:noFill/>
        </p:spPr>
        <p:txBody>
          <a:bodyPr wrap="square" rtlCol="0">
            <a:spAutoFit/>
          </a:bodyPr>
          <a:lstStyle/>
          <a:p>
            <a:pPr algn="ctr"/>
            <a:r>
              <a:rPr lang="en-US" b="1" dirty="0"/>
              <a:t>P</a:t>
            </a:r>
          </a:p>
          <a:p>
            <a:pPr algn="ctr"/>
            <a:r>
              <a:rPr lang="en-US" b="1" dirty="0"/>
              <a:t>R</a:t>
            </a:r>
          </a:p>
          <a:p>
            <a:pPr algn="ctr"/>
            <a:r>
              <a:rPr lang="en-US" b="1" dirty="0"/>
              <a:t>O</a:t>
            </a:r>
          </a:p>
          <a:p>
            <a:pPr algn="ctr"/>
            <a:r>
              <a:rPr lang="en-US" b="1" dirty="0"/>
              <a:t>D</a:t>
            </a:r>
          </a:p>
          <a:p>
            <a:pPr algn="ctr"/>
            <a:r>
              <a:rPr lang="en-US" b="1" dirty="0"/>
              <a:t>C</a:t>
            </a:r>
          </a:p>
          <a:p>
            <a:pPr algn="ctr"/>
            <a:r>
              <a:rPr lang="en-US" b="1" dirty="0"/>
              <a:t>E</a:t>
            </a:r>
          </a:p>
          <a:p>
            <a:pPr algn="ctr"/>
            <a:endParaRPr lang="en-US" sz="1600" b="1" dirty="0"/>
          </a:p>
        </p:txBody>
      </p:sp>
      <p:sp>
        <p:nvSpPr>
          <p:cNvPr id="13" name="TextBox 12"/>
          <p:cNvSpPr txBox="1"/>
          <p:nvPr/>
        </p:nvSpPr>
        <p:spPr>
          <a:xfrm>
            <a:off x="5539178" y="2510849"/>
            <a:ext cx="457200" cy="2031325"/>
          </a:xfrm>
          <a:prstGeom prst="rect">
            <a:avLst/>
          </a:prstGeom>
          <a:noFill/>
        </p:spPr>
        <p:txBody>
          <a:bodyPr wrap="square" rtlCol="0">
            <a:spAutoFit/>
          </a:bodyPr>
          <a:lstStyle/>
          <a:p>
            <a:pPr algn="ctr"/>
            <a:r>
              <a:rPr lang="en-US" b="1" dirty="0"/>
              <a:t>B</a:t>
            </a:r>
          </a:p>
          <a:p>
            <a:pPr algn="ctr"/>
            <a:r>
              <a:rPr lang="en-US" b="1" dirty="0"/>
              <a:t>E</a:t>
            </a:r>
          </a:p>
          <a:p>
            <a:pPr algn="ctr"/>
            <a:r>
              <a:rPr lang="en-US" b="1" dirty="0"/>
              <a:t>N</a:t>
            </a:r>
          </a:p>
          <a:p>
            <a:pPr algn="ctr"/>
            <a:r>
              <a:rPr lang="en-US" b="1" dirty="0"/>
              <a:t>E</a:t>
            </a:r>
          </a:p>
          <a:p>
            <a:pPr algn="ctr"/>
            <a:r>
              <a:rPr lang="en-US" b="1" dirty="0"/>
              <a:t>F</a:t>
            </a:r>
          </a:p>
          <a:p>
            <a:pPr algn="ctr"/>
            <a:r>
              <a:rPr lang="en-US" b="1" dirty="0"/>
              <a:t>I</a:t>
            </a:r>
          </a:p>
          <a:p>
            <a:pPr algn="ctr"/>
            <a:r>
              <a:rPr lang="en-US" b="1" dirty="0"/>
              <a:t>T</a:t>
            </a:r>
          </a:p>
        </p:txBody>
      </p:sp>
      <p:sp>
        <p:nvSpPr>
          <p:cNvPr id="14" name="TextBox 13"/>
          <p:cNvSpPr txBox="1"/>
          <p:nvPr/>
        </p:nvSpPr>
        <p:spPr>
          <a:xfrm>
            <a:off x="7353300" y="2566431"/>
            <a:ext cx="685800" cy="1969770"/>
          </a:xfrm>
          <a:prstGeom prst="rect">
            <a:avLst/>
          </a:prstGeom>
          <a:noFill/>
        </p:spPr>
        <p:txBody>
          <a:bodyPr wrap="square" rtlCol="0">
            <a:spAutoFit/>
          </a:bodyPr>
          <a:lstStyle/>
          <a:p>
            <a:pPr algn="ctr"/>
            <a:r>
              <a:rPr lang="en-US" b="1" dirty="0"/>
              <a:t>E</a:t>
            </a:r>
          </a:p>
          <a:p>
            <a:pPr algn="ctr"/>
            <a:r>
              <a:rPr lang="en-US" b="1" dirty="0"/>
              <a:t>V</a:t>
            </a:r>
          </a:p>
          <a:p>
            <a:pPr algn="ctr"/>
            <a:r>
              <a:rPr lang="en-US" b="1" dirty="0"/>
              <a:t>O</a:t>
            </a:r>
          </a:p>
          <a:p>
            <a:pPr algn="ctr"/>
            <a:r>
              <a:rPr lang="en-US" b="1" dirty="0"/>
              <a:t>L</a:t>
            </a:r>
          </a:p>
          <a:p>
            <a:pPr algn="ctr"/>
            <a:r>
              <a:rPr lang="en-US" b="1" dirty="0"/>
              <a:t>V</a:t>
            </a:r>
          </a:p>
          <a:p>
            <a:pPr algn="ctr"/>
            <a:r>
              <a:rPr lang="en-US" b="1" dirty="0"/>
              <a:t>E</a:t>
            </a:r>
          </a:p>
          <a:p>
            <a:pPr algn="ctr"/>
            <a:endParaRPr lang="en-US" sz="1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9A260A1-A5E6-D841-866F-FD688187CD26}"/>
              </a:ext>
            </a:extLst>
          </p:cNvPr>
          <p:cNvSpPr>
            <a:spLocks noGrp="1"/>
          </p:cNvSpPr>
          <p:nvPr>
            <p:ph type="title"/>
          </p:nvPr>
        </p:nvSpPr>
        <p:spPr/>
        <p:txBody>
          <a:bodyPr/>
          <a:lstStyle/>
          <a:p>
            <a:r>
              <a:rPr lang="en-US" dirty="0">
                <a:solidFill>
                  <a:schemeClr val="bg1"/>
                </a:solidFill>
              </a:rPr>
              <a:t>MAKE NOTES</a:t>
            </a:r>
          </a:p>
        </p:txBody>
      </p:sp>
      <p:sp>
        <p:nvSpPr>
          <p:cNvPr id="3" name="Content Placeholder 2">
            <a:extLst>
              <a:ext uri="{FF2B5EF4-FFF2-40B4-BE49-F238E27FC236}">
                <a16:creationId xmlns="" xmlns:a16="http://schemas.microsoft.com/office/drawing/2014/main" id="{23E69C9F-2BDA-F14F-82C1-F281281C4866}"/>
              </a:ext>
            </a:extLst>
          </p:cNvPr>
          <p:cNvSpPr>
            <a:spLocks noGrp="1"/>
          </p:cNvSpPr>
          <p:nvPr>
            <p:ph idx="1"/>
          </p:nvPr>
        </p:nvSpPr>
        <p:spPr/>
        <p:txBody>
          <a:bodyPr>
            <a:normAutofit lnSpcReduction="10000"/>
          </a:bodyPr>
          <a:lstStyle/>
          <a:p>
            <a:r>
              <a:rPr lang="en-US" dirty="0">
                <a:solidFill>
                  <a:schemeClr val="bg1"/>
                </a:solidFill>
              </a:rPr>
              <a:t>ASSESS YOUR BUYERS/USERS AS WE GO; one customer/consumer. Test others</a:t>
            </a:r>
          </a:p>
          <a:p>
            <a:pPr lvl="1"/>
            <a:r>
              <a:rPr lang="en-US" dirty="0">
                <a:solidFill>
                  <a:schemeClr val="bg1"/>
                </a:solidFill>
              </a:rPr>
              <a:t>HOW DO THEY ACCOMPLISH THIS PHASE</a:t>
            </a:r>
          </a:p>
          <a:p>
            <a:pPr lvl="1"/>
            <a:r>
              <a:rPr lang="en-US" dirty="0">
                <a:solidFill>
                  <a:schemeClr val="bg1"/>
                </a:solidFill>
              </a:rPr>
              <a:t>HOW DO THEY DISCERN FIT</a:t>
            </a:r>
          </a:p>
          <a:p>
            <a:pPr lvl="1"/>
            <a:r>
              <a:rPr lang="en-US" dirty="0">
                <a:solidFill>
                  <a:schemeClr val="bg1"/>
                </a:solidFill>
              </a:rPr>
              <a:t>HOW DO THEY DECIDE </a:t>
            </a:r>
          </a:p>
          <a:p>
            <a:pPr lvl="1"/>
            <a:r>
              <a:rPr lang="en-US" dirty="0">
                <a:solidFill>
                  <a:schemeClr val="bg1"/>
                </a:solidFill>
              </a:rPr>
              <a:t>HOW CAN WE HELP THEM IMPROVE THIS PHASE</a:t>
            </a:r>
          </a:p>
        </p:txBody>
      </p:sp>
      <p:sp>
        <p:nvSpPr>
          <p:cNvPr id="4" name="Date Placeholder 3">
            <a:extLst>
              <a:ext uri="{FF2B5EF4-FFF2-40B4-BE49-F238E27FC236}">
                <a16:creationId xmlns="" xmlns:a16="http://schemas.microsoft.com/office/drawing/2014/main" id="{9189DB23-485B-6444-94D7-603371A395F1}"/>
              </a:ext>
            </a:extLst>
          </p:cNvPr>
          <p:cNvSpPr>
            <a:spLocks noGrp="1"/>
          </p:cNvSpPr>
          <p:nvPr>
            <p:ph type="dt" sz="half" idx="10"/>
          </p:nvPr>
        </p:nvSpPr>
        <p:spPr/>
        <p:txBody>
          <a:bodyPr/>
          <a:lstStyle/>
          <a:p>
            <a:fld id="{55194A57-34BD-E247-9F97-F8B71202148F}" type="datetime1">
              <a:rPr lang="en-US" smtClean="0"/>
              <a:t>8/26/2020</a:t>
            </a:fld>
            <a:endParaRPr lang="en-US" dirty="0"/>
          </a:p>
        </p:txBody>
      </p:sp>
      <p:sp>
        <p:nvSpPr>
          <p:cNvPr id="5" name="Footer Placeholder 4">
            <a:extLst>
              <a:ext uri="{FF2B5EF4-FFF2-40B4-BE49-F238E27FC236}">
                <a16:creationId xmlns="" xmlns:a16="http://schemas.microsoft.com/office/drawing/2014/main" id="{7425235B-003B-C544-A209-998A4B9B9D25}"/>
              </a:ext>
            </a:extLst>
          </p:cNvPr>
          <p:cNvSpPr>
            <a:spLocks noGrp="1"/>
          </p:cNvSpPr>
          <p:nvPr>
            <p:ph type="ftr" sz="quarter" idx="11"/>
          </p:nvPr>
        </p:nvSpPr>
        <p:spPr/>
        <p:txBody>
          <a:bodyPr/>
          <a:lstStyle/>
          <a:p>
            <a:r>
              <a:rPr lang="en-US" dirty="0"/>
              <a:t>Copyright 2020 Carol Sanford Institute.  All rights reserved.</a:t>
            </a:r>
          </a:p>
        </p:txBody>
      </p:sp>
      <p:sp>
        <p:nvSpPr>
          <p:cNvPr id="6" name="Slide Number Placeholder 5">
            <a:extLst>
              <a:ext uri="{FF2B5EF4-FFF2-40B4-BE49-F238E27FC236}">
                <a16:creationId xmlns="" xmlns:a16="http://schemas.microsoft.com/office/drawing/2014/main" id="{A1CD9D22-A84E-5E40-A5C9-3B42F648652D}"/>
              </a:ext>
            </a:extLst>
          </p:cNvPr>
          <p:cNvSpPr>
            <a:spLocks noGrp="1"/>
          </p:cNvSpPr>
          <p:nvPr>
            <p:ph type="sldNum" sz="quarter" idx="12"/>
          </p:nvPr>
        </p:nvSpPr>
        <p:spPr/>
        <p:txBody>
          <a:bodyPr/>
          <a:lstStyle/>
          <a:p>
            <a:fld id="{FD918CCA-6CD0-804F-8D67-D792168D7B6F}" type="slidenum">
              <a:rPr lang="en-US" smtClean="0"/>
              <a:pPr/>
              <a:t>6</a:t>
            </a:fld>
            <a:endParaRPr lang="en-US" dirty="0"/>
          </a:p>
        </p:txBody>
      </p:sp>
    </p:spTree>
    <p:extLst>
      <p:ext uri="{BB962C8B-B14F-4D97-AF65-F5344CB8AC3E}">
        <p14:creationId xmlns:p14="http://schemas.microsoft.com/office/powerpoint/2010/main" val="3030301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FF"/>
                </a:solidFill>
              </a:rPr>
              <a:t>Phases of Value-Adding: Sourcing</a:t>
            </a:r>
          </a:p>
        </p:txBody>
      </p:sp>
      <p:sp>
        <p:nvSpPr>
          <p:cNvPr id="3" name="Content Placeholder 2"/>
          <p:cNvSpPr>
            <a:spLocks noGrp="1"/>
          </p:cNvSpPr>
          <p:nvPr>
            <p:ph idx="1"/>
          </p:nvPr>
        </p:nvSpPr>
        <p:spPr/>
        <p:txBody>
          <a:bodyPr>
            <a:normAutofit fontScale="92500" lnSpcReduction="20000"/>
          </a:bodyPr>
          <a:lstStyle/>
          <a:p>
            <a:r>
              <a:rPr lang="en-US" dirty="0">
                <a:solidFill>
                  <a:schemeClr val="bg1"/>
                </a:solidFill>
              </a:rPr>
              <a:t>We want to do our own discovery:</a:t>
            </a:r>
          </a:p>
          <a:p>
            <a:pPr lvl="1" algn="ctr">
              <a:buNone/>
            </a:pPr>
            <a:r>
              <a:rPr lang="en-US" sz="3600" dirty="0">
                <a:solidFill>
                  <a:srgbClr val="FFFF00"/>
                </a:solidFill>
              </a:rPr>
              <a:t>“Show me Every Thing” option</a:t>
            </a:r>
          </a:p>
          <a:p>
            <a:pPr lvl="2"/>
            <a:r>
              <a:rPr lang="en-US" dirty="0">
                <a:solidFill>
                  <a:schemeClr val="bg1"/>
                </a:solidFill>
              </a:rPr>
              <a:t>Amazon	</a:t>
            </a:r>
          </a:p>
          <a:p>
            <a:pPr lvl="2"/>
            <a:r>
              <a:rPr lang="en-US" dirty="0">
                <a:solidFill>
                  <a:schemeClr val="bg1"/>
                </a:solidFill>
              </a:rPr>
              <a:t>Google</a:t>
            </a:r>
          </a:p>
          <a:p>
            <a:pPr lvl="2"/>
            <a:r>
              <a:rPr lang="en-US" dirty="0">
                <a:solidFill>
                  <a:schemeClr val="bg1"/>
                </a:solidFill>
              </a:rPr>
              <a:t>Warehouses</a:t>
            </a:r>
          </a:p>
          <a:p>
            <a:pPr lvl="2"/>
            <a:r>
              <a:rPr lang="en-US" dirty="0">
                <a:solidFill>
                  <a:schemeClr val="bg1"/>
                </a:solidFill>
              </a:rPr>
              <a:t>EXAMPLE IN  YOUR INDUSTRY? </a:t>
            </a:r>
          </a:p>
          <a:p>
            <a:pPr lvl="1">
              <a:buNone/>
            </a:pPr>
            <a:r>
              <a:rPr lang="en-US" dirty="0">
                <a:solidFill>
                  <a:schemeClr val="bg1"/>
                </a:solidFill>
              </a:rPr>
              <a:t>Key value: Access, sophisticated self-sorting</a:t>
            </a:r>
          </a:p>
          <a:p>
            <a:pPr lvl="1">
              <a:buNone/>
            </a:pPr>
            <a:r>
              <a:rPr lang="en-US" dirty="0">
                <a:solidFill>
                  <a:schemeClr val="bg1"/>
                </a:solidFill>
              </a:rPr>
              <a:t>Offering: ingredients, originating items  </a:t>
            </a:r>
          </a:p>
          <a:p>
            <a:pPr lvl="1">
              <a:buNone/>
            </a:pPr>
            <a:endParaRPr lang="en-US" dirty="0">
              <a:solidFill>
                <a:schemeClr val="bg1"/>
              </a:solidFill>
            </a:endParaRPr>
          </a:p>
          <a:p>
            <a:pPr lvl="2"/>
            <a:endParaRPr lang="en-US" dirty="0">
              <a:solidFill>
                <a:schemeClr val="bg1"/>
              </a:solidFill>
            </a:endParaRPr>
          </a:p>
        </p:txBody>
      </p:sp>
      <p:sp>
        <p:nvSpPr>
          <p:cNvPr id="4" name="Date Placeholder 3"/>
          <p:cNvSpPr>
            <a:spLocks noGrp="1"/>
          </p:cNvSpPr>
          <p:nvPr>
            <p:ph type="dt" sz="half" idx="10"/>
          </p:nvPr>
        </p:nvSpPr>
        <p:spPr/>
        <p:txBody>
          <a:bodyPr/>
          <a:lstStyle/>
          <a:p>
            <a:fld id="{1358276D-1843-4040-BF7F-F88885393207}" type="datetime1">
              <a:rPr lang="en-US" smtClean="0"/>
              <a:t>8/26/2020</a:t>
            </a:fld>
            <a:endParaRPr lang="en-US" dirty="0"/>
          </a:p>
        </p:txBody>
      </p:sp>
      <p:sp>
        <p:nvSpPr>
          <p:cNvPr id="5" name="Footer Placeholder 4"/>
          <p:cNvSpPr>
            <a:spLocks noGrp="1"/>
          </p:cNvSpPr>
          <p:nvPr>
            <p:ph type="ftr" sz="quarter" idx="11"/>
          </p:nvPr>
        </p:nvSpPr>
        <p:spPr/>
        <p:txBody>
          <a:bodyPr/>
          <a:lstStyle/>
          <a:p>
            <a:r>
              <a:rPr lang="en-US" dirty="0"/>
              <a:t>Copyright 2020 Carol Sanford Institute.  All rights reserved.</a:t>
            </a:r>
          </a:p>
        </p:txBody>
      </p:sp>
      <p:sp>
        <p:nvSpPr>
          <p:cNvPr id="6" name="Slide Number Placeholder 5"/>
          <p:cNvSpPr>
            <a:spLocks noGrp="1"/>
          </p:cNvSpPr>
          <p:nvPr>
            <p:ph type="sldNum" sz="quarter" idx="12"/>
          </p:nvPr>
        </p:nvSpPr>
        <p:spPr/>
        <p:txBody>
          <a:bodyPr/>
          <a:lstStyle/>
          <a:p>
            <a:fld id="{FD918CCA-6CD0-804F-8D67-D792168D7B6F}"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sz="2400" dirty="0">
                <a:solidFill>
                  <a:srgbClr val="FFFFFF"/>
                </a:solidFill>
              </a:rPr>
              <a:t>Where are you Working with Your Offering? Their Essence matched? What does that suggest about where </a:t>
            </a:r>
            <a:r>
              <a:rPr lang="en-US" sz="2400" dirty="0" smtClean="0">
                <a:solidFill>
                  <a:srgbClr val="FFFFFF"/>
                </a:solidFill>
              </a:rPr>
              <a:t>we </a:t>
            </a:r>
            <a:r>
              <a:rPr lang="en-US" sz="2400" dirty="0">
                <a:solidFill>
                  <a:srgbClr val="FFFFFF"/>
                </a:solidFill>
              </a:rPr>
              <a:t>MEET them? Any ideas on evolution?</a:t>
            </a:r>
          </a:p>
          <a:p>
            <a:pPr>
              <a:buNone/>
            </a:pPr>
            <a:endParaRPr lang="en-US" dirty="0"/>
          </a:p>
        </p:txBody>
      </p:sp>
      <p:sp>
        <p:nvSpPr>
          <p:cNvPr id="22" name="Rounded Rectangle 21"/>
          <p:cNvSpPr/>
          <p:nvPr/>
        </p:nvSpPr>
        <p:spPr>
          <a:xfrm>
            <a:off x="6667500" y="2497397"/>
            <a:ext cx="685800" cy="196941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solidFill>
                  <a:schemeClr val="bg1"/>
                </a:solidFill>
              </a:rPr>
              <a:t>Select one of Your nodes</a:t>
            </a:r>
          </a:p>
        </p:txBody>
      </p:sp>
      <p:sp>
        <p:nvSpPr>
          <p:cNvPr id="4" name="Date Placeholder 3"/>
          <p:cNvSpPr>
            <a:spLocks noGrp="1"/>
          </p:cNvSpPr>
          <p:nvPr>
            <p:ph type="dt" sz="half" idx="10"/>
          </p:nvPr>
        </p:nvSpPr>
        <p:spPr/>
        <p:txBody>
          <a:bodyPr/>
          <a:lstStyle/>
          <a:p>
            <a:fld id="{97BC99EB-0337-4546-9225-7168ABCC6ECB}" type="datetime1">
              <a:rPr lang="en-US" smtClean="0"/>
              <a:t>8/26/2020</a:t>
            </a:fld>
            <a:endParaRPr lang="en-US" dirty="0"/>
          </a:p>
        </p:txBody>
      </p:sp>
      <p:sp>
        <p:nvSpPr>
          <p:cNvPr id="5" name="Footer Placeholder 4"/>
          <p:cNvSpPr>
            <a:spLocks noGrp="1"/>
          </p:cNvSpPr>
          <p:nvPr>
            <p:ph type="ftr" sz="quarter" idx="11"/>
          </p:nvPr>
        </p:nvSpPr>
        <p:spPr/>
        <p:txBody>
          <a:bodyPr/>
          <a:lstStyle/>
          <a:p>
            <a:r>
              <a:rPr lang="en-US" dirty="0"/>
              <a:t>Copyright 2020 Carol Sanford Institute.  All rights reserved.</a:t>
            </a:r>
          </a:p>
        </p:txBody>
      </p:sp>
      <p:sp>
        <p:nvSpPr>
          <p:cNvPr id="6" name="Slide Number Placeholder 5"/>
          <p:cNvSpPr>
            <a:spLocks noGrp="1"/>
          </p:cNvSpPr>
          <p:nvPr>
            <p:ph type="sldNum" sz="quarter" idx="12"/>
          </p:nvPr>
        </p:nvSpPr>
        <p:spPr/>
        <p:txBody>
          <a:bodyPr/>
          <a:lstStyle/>
          <a:p>
            <a:fld id="{FD918CCA-6CD0-804F-8D67-D792168D7B6F}" type="slidenum">
              <a:rPr lang="en-US" smtClean="0"/>
              <a:pPr/>
              <a:t>8</a:t>
            </a:fld>
            <a:endParaRPr lang="en-US" dirty="0"/>
          </a:p>
        </p:txBody>
      </p:sp>
      <p:sp>
        <p:nvSpPr>
          <p:cNvPr id="7" name="Rounded Rectangle 6"/>
          <p:cNvSpPr/>
          <p:nvPr/>
        </p:nvSpPr>
        <p:spPr>
          <a:xfrm>
            <a:off x="838200" y="2497398"/>
            <a:ext cx="800100" cy="211931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ounded Rectangle 9"/>
          <p:cNvSpPr/>
          <p:nvPr/>
        </p:nvSpPr>
        <p:spPr>
          <a:xfrm>
            <a:off x="5753100" y="2497397"/>
            <a:ext cx="685800" cy="196941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838200" y="2497398"/>
            <a:ext cx="685800" cy="2062103"/>
          </a:xfrm>
          <a:prstGeom prst="rect">
            <a:avLst/>
          </a:prstGeom>
          <a:noFill/>
        </p:spPr>
        <p:txBody>
          <a:bodyPr wrap="square" rtlCol="0">
            <a:spAutoFit/>
          </a:bodyPr>
          <a:lstStyle/>
          <a:p>
            <a:pPr algn="ctr"/>
            <a:r>
              <a:rPr lang="en-US" sz="1600" b="1" dirty="0"/>
              <a:t>S</a:t>
            </a:r>
          </a:p>
          <a:p>
            <a:pPr algn="ctr"/>
            <a:r>
              <a:rPr lang="en-US" sz="1600" b="1" dirty="0"/>
              <a:t>O</a:t>
            </a:r>
          </a:p>
          <a:p>
            <a:pPr algn="ctr"/>
            <a:r>
              <a:rPr lang="en-US" sz="1600" b="1" dirty="0"/>
              <a:t>U</a:t>
            </a:r>
          </a:p>
          <a:p>
            <a:pPr algn="ctr"/>
            <a:r>
              <a:rPr lang="en-US" sz="1600" b="1" dirty="0"/>
              <a:t>R</a:t>
            </a:r>
          </a:p>
          <a:p>
            <a:pPr algn="ctr"/>
            <a:r>
              <a:rPr lang="en-US" sz="1600" b="1" dirty="0"/>
              <a:t>C</a:t>
            </a:r>
          </a:p>
          <a:p>
            <a:pPr algn="ctr"/>
            <a:r>
              <a:rPr lang="en-US" sz="1600" b="1" dirty="0"/>
              <a:t>I</a:t>
            </a:r>
          </a:p>
          <a:p>
            <a:pPr algn="ctr"/>
            <a:r>
              <a:rPr lang="en-US" sz="1600" b="1" dirty="0"/>
              <a:t>N</a:t>
            </a:r>
          </a:p>
          <a:p>
            <a:pPr algn="ctr"/>
            <a:r>
              <a:rPr lang="en-US" sz="1600" b="1" dirty="0"/>
              <a:t>G</a:t>
            </a:r>
          </a:p>
        </p:txBody>
      </p:sp>
      <p:sp>
        <p:nvSpPr>
          <p:cNvPr id="21" name="TextBox 20"/>
          <p:cNvSpPr txBox="1"/>
          <p:nvPr/>
        </p:nvSpPr>
        <p:spPr>
          <a:xfrm>
            <a:off x="5715000" y="2424052"/>
            <a:ext cx="762000" cy="2123658"/>
          </a:xfrm>
          <a:prstGeom prst="rect">
            <a:avLst/>
          </a:prstGeom>
          <a:noFill/>
        </p:spPr>
        <p:txBody>
          <a:bodyPr wrap="square" rtlCol="0">
            <a:spAutoFit/>
          </a:bodyPr>
          <a:lstStyle/>
          <a:p>
            <a:pPr algn="ctr"/>
            <a:r>
              <a:rPr lang="en-US" sz="1200" b="1" dirty="0"/>
              <a:t>I</a:t>
            </a:r>
          </a:p>
          <a:p>
            <a:pPr algn="ctr"/>
            <a:r>
              <a:rPr lang="en-US" sz="1200" b="1" dirty="0"/>
              <a:t>N</a:t>
            </a:r>
          </a:p>
          <a:p>
            <a:pPr algn="ctr"/>
            <a:r>
              <a:rPr lang="en-US" sz="1200" b="1" dirty="0"/>
              <a:t>T</a:t>
            </a:r>
          </a:p>
          <a:p>
            <a:pPr algn="ctr"/>
            <a:r>
              <a:rPr lang="en-US" sz="1200" b="1" dirty="0"/>
              <a:t>E</a:t>
            </a:r>
          </a:p>
          <a:p>
            <a:pPr algn="ctr"/>
            <a:r>
              <a:rPr lang="en-US" sz="1200" b="1" dirty="0"/>
              <a:t>G</a:t>
            </a:r>
          </a:p>
          <a:p>
            <a:pPr algn="ctr"/>
            <a:r>
              <a:rPr lang="en-US" sz="1200" b="1" dirty="0"/>
              <a:t>R</a:t>
            </a:r>
          </a:p>
          <a:p>
            <a:pPr algn="ctr"/>
            <a:r>
              <a:rPr lang="en-US" sz="1200" b="1" dirty="0"/>
              <a:t>A</a:t>
            </a:r>
          </a:p>
          <a:p>
            <a:pPr algn="ctr"/>
            <a:r>
              <a:rPr lang="en-US" sz="1200" b="1" dirty="0"/>
              <a:t>T</a:t>
            </a:r>
          </a:p>
          <a:p>
            <a:pPr algn="ctr"/>
            <a:r>
              <a:rPr lang="en-US" sz="1200" b="1" dirty="0"/>
              <a:t>I</a:t>
            </a:r>
          </a:p>
          <a:p>
            <a:pPr algn="ctr"/>
            <a:r>
              <a:rPr lang="en-US" sz="1200" b="1" dirty="0"/>
              <a:t>N</a:t>
            </a:r>
          </a:p>
          <a:p>
            <a:pPr algn="ctr"/>
            <a:r>
              <a:rPr lang="en-US" sz="1200" b="1" dirty="0"/>
              <a:t>G</a:t>
            </a:r>
          </a:p>
        </p:txBody>
      </p:sp>
      <p:sp>
        <p:nvSpPr>
          <p:cNvPr id="23" name="Rounded Rectangle 22"/>
          <p:cNvSpPr/>
          <p:nvPr/>
        </p:nvSpPr>
        <p:spPr>
          <a:xfrm>
            <a:off x="7772400" y="2497397"/>
            <a:ext cx="685800" cy="196941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TextBox 23"/>
          <p:cNvSpPr txBox="1"/>
          <p:nvPr/>
        </p:nvSpPr>
        <p:spPr>
          <a:xfrm>
            <a:off x="6858000" y="2470965"/>
            <a:ext cx="495300" cy="2123658"/>
          </a:xfrm>
          <a:prstGeom prst="rect">
            <a:avLst/>
          </a:prstGeom>
          <a:noFill/>
        </p:spPr>
        <p:txBody>
          <a:bodyPr wrap="square" rtlCol="0">
            <a:spAutoFit/>
          </a:bodyPr>
          <a:lstStyle/>
          <a:p>
            <a:r>
              <a:rPr lang="en-US" sz="1200" b="1" dirty="0"/>
              <a:t>R</a:t>
            </a:r>
          </a:p>
          <a:p>
            <a:r>
              <a:rPr lang="en-US" sz="1200" b="1" dirty="0"/>
              <a:t>E</a:t>
            </a:r>
          </a:p>
          <a:p>
            <a:r>
              <a:rPr lang="en-US" sz="1200" b="1" dirty="0"/>
              <a:t>I</a:t>
            </a:r>
          </a:p>
          <a:p>
            <a:r>
              <a:rPr lang="en-US" sz="1200" b="1" dirty="0"/>
              <a:t>N</a:t>
            </a:r>
          </a:p>
          <a:p>
            <a:r>
              <a:rPr lang="en-US" sz="1200" b="1" dirty="0"/>
              <a:t>V</a:t>
            </a:r>
          </a:p>
          <a:p>
            <a:r>
              <a:rPr lang="en-US" sz="1200" b="1" dirty="0"/>
              <a:t>E</a:t>
            </a:r>
          </a:p>
          <a:p>
            <a:r>
              <a:rPr lang="en-US" sz="1200" b="1" dirty="0"/>
              <a:t>S</a:t>
            </a:r>
          </a:p>
          <a:p>
            <a:r>
              <a:rPr lang="en-US" sz="1200" b="1" dirty="0"/>
              <a:t>T</a:t>
            </a:r>
          </a:p>
          <a:p>
            <a:r>
              <a:rPr lang="en-US" sz="1200" b="1" dirty="0"/>
              <a:t>I</a:t>
            </a:r>
          </a:p>
          <a:p>
            <a:r>
              <a:rPr lang="en-US" sz="1200" b="1" dirty="0"/>
              <a:t>N</a:t>
            </a:r>
          </a:p>
          <a:p>
            <a:r>
              <a:rPr lang="en-US" sz="1200" b="1" dirty="0"/>
              <a:t>G</a:t>
            </a:r>
          </a:p>
        </p:txBody>
      </p:sp>
      <p:sp>
        <p:nvSpPr>
          <p:cNvPr id="25" name="TextBox 24"/>
          <p:cNvSpPr txBox="1"/>
          <p:nvPr/>
        </p:nvSpPr>
        <p:spPr>
          <a:xfrm>
            <a:off x="7924800" y="2571750"/>
            <a:ext cx="381000" cy="2123658"/>
          </a:xfrm>
          <a:prstGeom prst="rect">
            <a:avLst/>
          </a:prstGeom>
          <a:noFill/>
        </p:spPr>
        <p:txBody>
          <a:bodyPr wrap="square" rtlCol="0">
            <a:spAutoFit/>
          </a:bodyPr>
          <a:lstStyle/>
          <a:p>
            <a:r>
              <a:rPr lang="en-US" sz="1000" b="1" dirty="0"/>
              <a:t>R</a:t>
            </a:r>
          </a:p>
          <a:p>
            <a:r>
              <a:rPr lang="en-US" sz="1000" b="1" dirty="0"/>
              <a:t>E</a:t>
            </a:r>
          </a:p>
          <a:p>
            <a:r>
              <a:rPr lang="en-US" sz="1000" b="1" dirty="0"/>
              <a:t>G</a:t>
            </a:r>
          </a:p>
          <a:p>
            <a:r>
              <a:rPr lang="en-US" sz="1000" b="1" dirty="0"/>
              <a:t>E</a:t>
            </a:r>
          </a:p>
          <a:p>
            <a:r>
              <a:rPr lang="en-US" sz="1000" b="1" dirty="0"/>
              <a:t>N</a:t>
            </a:r>
          </a:p>
          <a:p>
            <a:r>
              <a:rPr lang="en-US" sz="1000" b="1" dirty="0"/>
              <a:t>E</a:t>
            </a:r>
          </a:p>
          <a:p>
            <a:r>
              <a:rPr lang="en-US" sz="1000" b="1" dirty="0"/>
              <a:t>R</a:t>
            </a:r>
          </a:p>
          <a:p>
            <a:r>
              <a:rPr lang="en-US" sz="1000" b="1" dirty="0"/>
              <a:t>A</a:t>
            </a:r>
          </a:p>
          <a:p>
            <a:r>
              <a:rPr lang="en-US" sz="1000" b="1" dirty="0"/>
              <a:t>T</a:t>
            </a:r>
          </a:p>
          <a:p>
            <a:r>
              <a:rPr lang="en-US" sz="1000" b="1" dirty="0"/>
              <a:t>I</a:t>
            </a:r>
          </a:p>
          <a:p>
            <a:r>
              <a:rPr lang="en-US" sz="1000" b="1" dirty="0"/>
              <a:t>N</a:t>
            </a:r>
          </a:p>
          <a:p>
            <a:r>
              <a:rPr lang="en-US" sz="1000" b="1" dirty="0"/>
              <a:t>G</a:t>
            </a:r>
          </a:p>
          <a:p>
            <a:endParaRPr lang="en-US" sz="1200" b="1" dirty="0"/>
          </a:p>
        </p:txBody>
      </p:sp>
      <p:cxnSp>
        <p:nvCxnSpPr>
          <p:cNvPr id="27" name="Straight Arrow Connector 26"/>
          <p:cNvCxnSpPr/>
          <p:nvPr/>
        </p:nvCxnSpPr>
        <p:spPr>
          <a:xfrm rot="10800000">
            <a:off x="609600" y="2424052"/>
            <a:ext cx="7543800" cy="1588"/>
          </a:xfrm>
          <a:prstGeom prst="straightConnector1">
            <a:avLst/>
          </a:prstGeom>
          <a:ln w="57150" cap="flat" cmpd="sng" algn="ctr">
            <a:solidFill>
              <a:srgbClr val="FFFF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4" name="6-Point Star 13">
            <a:extLst>
              <a:ext uri="{FF2B5EF4-FFF2-40B4-BE49-F238E27FC236}">
                <a16:creationId xmlns="" xmlns:a16="http://schemas.microsoft.com/office/drawing/2014/main" id="{6CF6A1EA-E982-524A-AEB0-A30BEA8F5880}"/>
              </a:ext>
            </a:extLst>
          </p:cNvPr>
          <p:cNvSpPr/>
          <p:nvPr/>
        </p:nvSpPr>
        <p:spPr>
          <a:xfrm>
            <a:off x="6019800" y="4559501"/>
            <a:ext cx="419100" cy="374449"/>
          </a:xfrm>
          <a:prstGeom prst="star6">
            <a:avLst/>
          </a:prstGeom>
          <a:gradFill>
            <a:gsLst>
              <a:gs pos="0">
                <a:srgbClr val="FFC00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72155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FF"/>
                </a:solidFill>
              </a:rPr>
              <a:t>Phases of Value-Adding: Refining</a:t>
            </a:r>
          </a:p>
        </p:txBody>
      </p:sp>
      <p:sp>
        <p:nvSpPr>
          <p:cNvPr id="3" name="Content Placeholder 2"/>
          <p:cNvSpPr>
            <a:spLocks noGrp="1"/>
          </p:cNvSpPr>
          <p:nvPr>
            <p:ph idx="1"/>
          </p:nvPr>
        </p:nvSpPr>
        <p:spPr/>
        <p:txBody>
          <a:bodyPr>
            <a:normAutofit fontScale="77500" lnSpcReduction="20000"/>
          </a:bodyPr>
          <a:lstStyle/>
          <a:p>
            <a:r>
              <a:rPr lang="en-US" dirty="0">
                <a:solidFill>
                  <a:schemeClr val="bg1"/>
                </a:solidFill>
              </a:rPr>
              <a:t>We want them to do some sorting:</a:t>
            </a:r>
          </a:p>
          <a:p>
            <a:pPr lvl="1" algn="ctr">
              <a:buNone/>
            </a:pPr>
            <a:r>
              <a:rPr lang="en-US" sz="3600" dirty="0">
                <a:solidFill>
                  <a:srgbClr val="FFFF00"/>
                </a:solidFill>
              </a:rPr>
              <a:t>“Show me the best fit” option</a:t>
            </a:r>
          </a:p>
          <a:p>
            <a:pPr lvl="2"/>
            <a:r>
              <a:rPr lang="en-US" dirty="0">
                <a:solidFill>
                  <a:schemeClr val="bg1"/>
                </a:solidFill>
              </a:rPr>
              <a:t>MLM</a:t>
            </a:r>
          </a:p>
          <a:p>
            <a:pPr lvl="2"/>
            <a:r>
              <a:rPr lang="en-US" dirty="0">
                <a:solidFill>
                  <a:schemeClr val="bg1"/>
                </a:solidFill>
              </a:rPr>
              <a:t>Licensing- Future of Clothing</a:t>
            </a:r>
          </a:p>
          <a:p>
            <a:pPr lvl="2"/>
            <a:r>
              <a:rPr lang="en-US" dirty="0">
                <a:solidFill>
                  <a:schemeClr val="bg1"/>
                </a:solidFill>
              </a:rPr>
              <a:t>Subscription- Pandora</a:t>
            </a:r>
          </a:p>
          <a:p>
            <a:pPr lvl="2">
              <a:buNone/>
            </a:pPr>
            <a:endParaRPr lang="en-US" dirty="0">
              <a:solidFill>
                <a:schemeClr val="bg1"/>
              </a:solidFill>
            </a:endParaRPr>
          </a:p>
          <a:p>
            <a:pPr lvl="1">
              <a:buNone/>
            </a:pPr>
            <a:r>
              <a:rPr lang="en-US" dirty="0">
                <a:solidFill>
                  <a:schemeClr val="bg1"/>
                </a:solidFill>
              </a:rPr>
              <a:t>Key value: </a:t>
            </a:r>
            <a:r>
              <a:rPr lang="en-US" dirty="0" smtClean="0">
                <a:solidFill>
                  <a:schemeClr val="bg1"/>
                </a:solidFill>
              </a:rPr>
              <a:t>Choosing, </a:t>
            </a:r>
            <a:r>
              <a:rPr lang="en-US" dirty="0">
                <a:solidFill>
                  <a:schemeClr val="bg1"/>
                </a:solidFill>
              </a:rPr>
              <a:t>eliminating non-essential, innovation</a:t>
            </a:r>
          </a:p>
          <a:p>
            <a:pPr lvl="1">
              <a:buNone/>
            </a:pPr>
            <a:r>
              <a:rPr lang="en-US" dirty="0">
                <a:solidFill>
                  <a:schemeClr val="bg1"/>
                </a:solidFill>
              </a:rPr>
              <a:t>Offering: recommendation, remove contamination or distraction, curated content, stuff or experiences,</a:t>
            </a:r>
          </a:p>
        </p:txBody>
      </p:sp>
      <p:sp>
        <p:nvSpPr>
          <p:cNvPr id="4" name="Date Placeholder 3"/>
          <p:cNvSpPr>
            <a:spLocks noGrp="1"/>
          </p:cNvSpPr>
          <p:nvPr>
            <p:ph type="dt" sz="half" idx="10"/>
          </p:nvPr>
        </p:nvSpPr>
        <p:spPr/>
        <p:txBody>
          <a:bodyPr/>
          <a:lstStyle/>
          <a:p>
            <a:fld id="{F6B7AC40-F23D-7142-8861-4E19F069953C}" type="datetime1">
              <a:rPr lang="en-US" smtClean="0"/>
              <a:t>8/26/2020</a:t>
            </a:fld>
            <a:endParaRPr lang="en-US" dirty="0"/>
          </a:p>
        </p:txBody>
      </p:sp>
      <p:sp>
        <p:nvSpPr>
          <p:cNvPr id="5" name="Footer Placeholder 4"/>
          <p:cNvSpPr>
            <a:spLocks noGrp="1"/>
          </p:cNvSpPr>
          <p:nvPr>
            <p:ph type="ftr" sz="quarter" idx="11"/>
          </p:nvPr>
        </p:nvSpPr>
        <p:spPr/>
        <p:txBody>
          <a:bodyPr/>
          <a:lstStyle/>
          <a:p>
            <a:r>
              <a:rPr lang="en-US" dirty="0"/>
              <a:t>Copyright 2020 Carol Sanford Institute.  All rights reserved.</a:t>
            </a:r>
          </a:p>
        </p:txBody>
      </p:sp>
      <p:sp>
        <p:nvSpPr>
          <p:cNvPr id="6" name="Slide Number Placeholder 5"/>
          <p:cNvSpPr>
            <a:spLocks noGrp="1"/>
          </p:cNvSpPr>
          <p:nvPr>
            <p:ph type="sldNum" sz="quarter" idx="12"/>
          </p:nvPr>
        </p:nvSpPr>
        <p:spPr/>
        <p:txBody>
          <a:bodyPr/>
          <a:lstStyle/>
          <a:p>
            <a:fld id="{FD918CCA-6CD0-804F-8D67-D792168D7B6F}" type="slidenum">
              <a:rPr lang="en-US" smtClean="0"/>
              <a:pPr/>
              <a:t>9</a:t>
            </a:fld>
            <a:endParaRPr lang="en-US" dirty="0"/>
          </a:p>
        </p:txBody>
      </p:sp>
    </p:spTree>
  </p:cSld>
  <p:clrMapOvr>
    <a:masterClrMapping/>
  </p:clrMapOvr>
</p:sld>
</file>

<file path=ppt/theme/theme1.xml><?xml version="1.0" encoding="utf-8"?>
<a:theme xmlns:a="http://schemas.openxmlformats.org/drawingml/2006/main" name="Caro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26567</TotalTime>
  <Words>1881</Words>
  <Application>Microsoft Office PowerPoint</Application>
  <PresentationFormat>On-screen Show (16:9)</PresentationFormat>
  <Paragraphs>754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Carol</vt:lpstr>
      <vt:lpstr> </vt:lpstr>
      <vt:lpstr>Exercise:</vt:lpstr>
      <vt:lpstr>Aim</vt:lpstr>
      <vt:lpstr>Phases of Value-Adding</vt:lpstr>
      <vt:lpstr>How it Works</vt:lpstr>
      <vt:lpstr>MAKE NOTES</vt:lpstr>
      <vt:lpstr>Phases of Value-Adding: Sourcing</vt:lpstr>
      <vt:lpstr>Select one of Your nodes</vt:lpstr>
      <vt:lpstr>Phases of Value-Adding: Refining</vt:lpstr>
      <vt:lpstr>In conversation….</vt:lpstr>
      <vt:lpstr>Phases of Value-Adding: Converting</vt:lpstr>
      <vt:lpstr>In conversation….</vt:lpstr>
      <vt:lpstr>Phases of Value-Adding: Compositing </vt:lpstr>
      <vt:lpstr>In conversation….</vt:lpstr>
      <vt:lpstr>Exercise: Share Thinking</vt:lpstr>
      <vt:lpstr>Phases of Value-Adding</vt:lpstr>
      <vt:lpstr>In conversation….</vt:lpstr>
      <vt:lpstr>Phases of Value-Adding: Integrated into Use</vt:lpstr>
      <vt:lpstr>How it Works</vt:lpstr>
      <vt:lpstr>Exercise</vt:lpstr>
      <vt:lpstr>Phases of Value-Adding: Reinvesting</vt:lpstr>
      <vt:lpstr>Phases of Value-Adding</vt:lpstr>
      <vt:lpstr>How it Works</vt:lpstr>
      <vt:lpstr>Exercise: In personally….</vt:lpstr>
      <vt:lpstr>Exercise- Add Reinvest &amp;  Regeneration</vt:lpstr>
    </vt:vector>
  </TitlesOfParts>
  <Company>Interoctave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Carol Sanford</dc:creator>
  <cp:lastModifiedBy>Max</cp:lastModifiedBy>
  <cp:revision>46</cp:revision>
  <cp:lastPrinted>2013-05-24T04:00:45Z</cp:lastPrinted>
  <dcterms:created xsi:type="dcterms:W3CDTF">2013-07-24T17:31:34Z</dcterms:created>
  <dcterms:modified xsi:type="dcterms:W3CDTF">2020-08-26T15:51:37Z</dcterms:modified>
</cp:coreProperties>
</file>